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handoutMasterIdLst>
    <p:handoutMasterId r:id="rId36"/>
  </p:handoutMasterIdLst>
  <p:sldIdLst>
    <p:sldId id="256" r:id="rId2"/>
    <p:sldId id="283" r:id="rId3"/>
    <p:sldId id="257" r:id="rId4"/>
    <p:sldId id="284" r:id="rId5"/>
    <p:sldId id="285" r:id="rId6"/>
    <p:sldId id="292" r:id="rId7"/>
    <p:sldId id="263" r:id="rId8"/>
    <p:sldId id="293" r:id="rId9"/>
    <p:sldId id="286" r:id="rId10"/>
    <p:sldId id="259" r:id="rId11"/>
    <p:sldId id="294" r:id="rId12"/>
    <p:sldId id="260" r:id="rId13"/>
    <p:sldId id="288" r:id="rId14"/>
    <p:sldId id="289" r:id="rId15"/>
    <p:sldId id="290" r:id="rId16"/>
    <p:sldId id="265" r:id="rId17"/>
    <p:sldId id="266" r:id="rId18"/>
    <p:sldId id="268" r:id="rId19"/>
    <p:sldId id="271" r:id="rId20"/>
    <p:sldId id="275" r:id="rId21"/>
    <p:sldId id="264" r:id="rId22"/>
    <p:sldId id="295" r:id="rId23"/>
    <p:sldId id="296" r:id="rId24"/>
    <p:sldId id="297" r:id="rId25"/>
    <p:sldId id="298" r:id="rId26"/>
    <p:sldId id="299" r:id="rId27"/>
    <p:sldId id="276" r:id="rId28"/>
    <p:sldId id="277" r:id="rId29"/>
    <p:sldId id="278" r:id="rId30"/>
    <p:sldId id="279" r:id="rId31"/>
    <p:sldId id="280" r:id="rId32"/>
    <p:sldId id="281" r:id="rId33"/>
    <p:sldId id="282" r:id="rId34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041C8A04-E641-423A-9436-3914F9E4F587}">
          <p14:sldIdLst>
            <p14:sldId id="256"/>
            <p14:sldId id="283"/>
            <p14:sldId id="257"/>
            <p14:sldId id="284"/>
            <p14:sldId id="285"/>
            <p14:sldId id="292"/>
            <p14:sldId id="263"/>
            <p14:sldId id="293"/>
            <p14:sldId id="286"/>
            <p14:sldId id="259"/>
            <p14:sldId id="294"/>
            <p14:sldId id="260"/>
            <p14:sldId id="288"/>
            <p14:sldId id="289"/>
            <p14:sldId id="290"/>
            <p14:sldId id="265"/>
            <p14:sldId id="266"/>
            <p14:sldId id="268"/>
            <p14:sldId id="271"/>
            <p14:sldId id="275"/>
            <p14:sldId id="264"/>
            <p14:sldId id="295"/>
            <p14:sldId id="296"/>
            <p14:sldId id="297"/>
            <p14:sldId id="298"/>
            <p14:sldId id="299"/>
            <p14:sldId id="276"/>
            <p14:sldId id="277"/>
            <p14:sldId id="278"/>
            <p14:sldId id="279"/>
            <p14:sldId id="280"/>
            <p14:sldId id="281"/>
            <p14:sldId id="282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E1F5"/>
    <a:srgbClr val="3571BA"/>
    <a:srgbClr val="B6DCBB"/>
    <a:srgbClr val="C4BADD"/>
    <a:srgbClr val="888CBC"/>
    <a:srgbClr val="6BB875"/>
    <a:srgbClr val="2EA57A"/>
    <a:srgbClr val="B0EEB7"/>
    <a:srgbClr val="FFDE00"/>
    <a:srgbClr val="C4D2A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419" autoAdjust="0"/>
    <p:restoredTop sz="92910" autoAdjust="0"/>
  </p:normalViewPr>
  <p:slideViewPr>
    <p:cSldViewPr snapToGrid="0">
      <p:cViewPr varScale="1">
        <p:scale>
          <a:sx n="73" d="100"/>
          <a:sy n="73" d="100"/>
        </p:scale>
        <p:origin x="60" y="3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9D288A-023B-48D8-94E6-55169A6FB7BF}" type="datetimeFigureOut">
              <a:rPr lang="en-GB" smtClean="0"/>
              <a:t>10/09/2024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E994C3-35B4-4ECD-B0DB-662CCD1489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88186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4F3124-2363-439E-A86D-F70EA83D97E9}" type="datetimeFigureOut">
              <a:rPr lang="en-GB" smtClean="0"/>
              <a:t>10/09/2024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FCCA41-6280-4DF4-A58F-136788F72D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77682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B7A875-443C-4B30-B0EC-4A5C7749556C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26657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AC1D92-F63C-4710-83EE-56E2CE384E67}" type="datetimeFigureOut">
              <a:rPr lang="en-GB" smtClean="0"/>
              <a:t>10/09/2024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4DCEA-2667-4657-9AD5-CAD7983244B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36970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AC1D92-F63C-4710-83EE-56E2CE384E67}" type="datetimeFigureOut">
              <a:rPr lang="en-GB" smtClean="0"/>
              <a:t>10/09/2024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4DCEA-2667-4657-9AD5-CAD7983244B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34688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AC1D92-F63C-4710-83EE-56E2CE384E67}" type="datetimeFigureOut">
              <a:rPr lang="en-GB" smtClean="0"/>
              <a:t>10/09/2024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4DCEA-2667-4657-9AD5-CAD7983244B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31209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AC1D92-F63C-4710-83EE-56E2CE384E67}" type="datetimeFigureOut">
              <a:rPr lang="en-GB" smtClean="0"/>
              <a:t>10/09/2024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4DCEA-2667-4657-9AD5-CAD7983244B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8247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AC1D92-F63C-4710-83EE-56E2CE384E67}" type="datetimeFigureOut">
              <a:rPr lang="en-GB" smtClean="0"/>
              <a:t>10/09/2024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4DCEA-2667-4657-9AD5-CAD7983244B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84113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AC1D92-F63C-4710-83EE-56E2CE384E67}" type="datetimeFigureOut">
              <a:rPr lang="en-GB" smtClean="0"/>
              <a:t>10/09/2024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4DCEA-2667-4657-9AD5-CAD7983244B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37258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AC1D92-F63C-4710-83EE-56E2CE384E67}" type="datetimeFigureOut">
              <a:rPr lang="en-GB" smtClean="0"/>
              <a:t>10/09/2024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4DCEA-2667-4657-9AD5-CAD7983244B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8781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AC1D92-F63C-4710-83EE-56E2CE384E67}" type="datetimeFigureOut">
              <a:rPr lang="en-GB" smtClean="0"/>
              <a:t>10/09/2024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4DCEA-2667-4657-9AD5-CAD7983244B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124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AC1D92-F63C-4710-83EE-56E2CE384E67}" type="datetimeFigureOut">
              <a:rPr lang="en-GB" smtClean="0"/>
              <a:t>10/09/2024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4DCEA-2667-4657-9AD5-CAD7983244B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38916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AC1D92-F63C-4710-83EE-56E2CE384E67}" type="datetimeFigureOut">
              <a:rPr lang="en-GB" smtClean="0"/>
              <a:t>10/09/2024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4DCEA-2667-4657-9AD5-CAD7983244B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27822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AC1D92-F63C-4710-83EE-56E2CE384E67}" type="datetimeFigureOut">
              <a:rPr lang="en-GB" smtClean="0"/>
              <a:t>10/09/2024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4DCEA-2667-4657-9AD5-CAD7983244B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60242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39A045"/>
            </a:gs>
            <a:gs pos="0">
              <a:schemeClr val="accent1">
                <a:lumMod val="5000"/>
                <a:lumOff val="95000"/>
              </a:schemeClr>
            </a:gs>
            <a:gs pos="81000">
              <a:srgbClr val="D6E1F5"/>
            </a:gs>
            <a:gs pos="66000">
              <a:srgbClr val="888CBC">
                <a:alpha val="46000"/>
              </a:srgbClr>
            </a:gs>
            <a:gs pos="0">
              <a:srgbClr val="3571BA">
                <a:alpha val="88000"/>
              </a:srgb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AC1D92-F63C-4710-83EE-56E2CE384E67}" type="datetimeFigureOut">
              <a:rPr lang="en-GB" smtClean="0"/>
              <a:t>10/09/2024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E4DCEA-2667-4657-9AD5-CAD7983244B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1188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udyardkiplingprimary.co.uk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jpeg"/><Relationship Id="rId4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pixabay.com/illustrations/thumbs-up-smiley-face-emoji-happy-4007573/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.png"/><Relationship Id="rId7" Type="http://schemas.openxmlformats.org/officeDocument/2006/relationships/hyperlink" Target="https://pixabay.com/en/girl-football-kicking-soccer-sport-312216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hyperlink" Target="https://pixabay.com/en/playing-ball-kids-boy-girl-31339/" TargetMode="External"/><Relationship Id="rId4" Type="http://schemas.openxmlformats.org/officeDocument/2006/relationships/image" Target="../media/image7.png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commons.wikimedia.org/wiki/File:Red_star_unboxed-2000px.png" TargetMode="External"/><Relationship Id="rId3" Type="http://schemas.openxmlformats.org/officeDocument/2006/relationships/image" Target="../media/image18.jpg"/><Relationship Id="rId7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deviantart.com/adamlhumphreys/art/CM-Leaf-272215255" TargetMode="External"/><Relationship Id="rId5" Type="http://schemas.openxmlformats.org/officeDocument/2006/relationships/image" Target="../media/image19.png"/><Relationship Id="rId4" Type="http://schemas.openxmlformats.org/officeDocument/2006/relationships/hyperlink" Target="https://la-clase-de-laura.blogspot.com/2015/11/" TargetMode="External"/><Relationship Id="rId9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rgbClr val="D6E1F5"/>
          </a:solidFill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>
                <a:latin typeface="SassoonCRInfant" panose="02010503020300020003" pitchFamily="2" charset="0"/>
              </a:rPr>
              <a:t>Meet the teacher </a:t>
            </a:r>
            <a:r>
              <a:rPr lang="en-GB" dirty="0" smtClean="0">
                <a:latin typeface="SassoonCRInfant" panose="02010503020300020003" pitchFamily="2" charset="0"/>
                <a:sym typeface="Wingdings" panose="05000000000000000000" pitchFamily="2" charset="2"/>
              </a:rPr>
              <a:t> </a:t>
            </a:r>
            <a:r>
              <a:rPr lang="en-GB" dirty="0" smtClean="0">
                <a:latin typeface="SassoonCRInfant" panose="02010503020300020003" pitchFamily="2" charset="0"/>
              </a:rPr>
              <a:t> </a:t>
            </a:r>
            <a:endParaRPr lang="en-GB" dirty="0">
              <a:latin typeface="SassoonCRInfant" panose="02010503020300020003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8975" y="1881809"/>
            <a:ext cx="5754050" cy="4684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80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D6E1F5"/>
          </a:solidFill>
        </p:spPr>
        <p:txBody>
          <a:bodyPr/>
          <a:lstStyle/>
          <a:p>
            <a:r>
              <a:rPr lang="en-GB" dirty="0">
                <a:latin typeface="SassoonCRInfant" panose="02010503020300020003" pitchFamily="2" charset="0"/>
              </a:rPr>
              <a:t>Rock up and Read &amp; Special Mentions Assembly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3918537"/>
            <a:ext cx="6305550" cy="622714"/>
          </a:xfrm>
          <a:solidFill>
            <a:srgbClr val="D6E1F5"/>
          </a:solidFill>
        </p:spPr>
        <p:txBody>
          <a:bodyPr/>
          <a:lstStyle/>
          <a:p>
            <a:r>
              <a:rPr lang="en-GB" dirty="0">
                <a:latin typeface="SassoonCRInfant" panose="02010503020300020003" pitchFamily="2" charset="0"/>
              </a:rPr>
              <a:t>Friday morning </a:t>
            </a:r>
            <a:r>
              <a:rPr lang="en-GB" dirty="0" smtClean="0">
                <a:latin typeface="SassoonCRInfant" panose="02010503020300020003" pitchFamily="2" charset="0"/>
              </a:rPr>
              <a:t>08:40-09:00 </a:t>
            </a:r>
            <a:endParaRPr lang="en-GB" dirty="0">
              <a:latin typeface="SassoonCRInfant" panose="02010503020300020003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9588" y="2846388"/>
            <a:ext cx="3394672" cy="2767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7263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ogo">
            <a:extLst>
              <a:ext uri="{FF2B5EF4-FFF2-40B4-BE49-F238E27FC236}">
                <a16:creationId xmlns:a16="http://schemas.microsoft.com/office/drawing/2014/main" id="{0450FFF6-2327-2F77-E236-1F2A72703B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9363" y="95650"/>
            <a:ext cx="3102601" cy="876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6DC6086-6DDF-BCF7-EA82-97BA0C3DA701}"/>
              </a:ext>
            </a:extLst>
          </p:cNvPr>
          <p:cNvSpPr txBox="1"/>
          <p:nvPr/>
        </p:nvSpPr>
        <p:spPr>
          <a:xfrm>
            <a:off x="3445568" y="161272"/>
            <a:ext cx="5616926" cy="92333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5400" dirty="0" smtClean="0">
                <a:latin typeface="SassoonCRInfant" panose="02010503020300020003" pitchFamily="2" charset="0"/>
              </a:rPr>
              <a:t>Reading</a:t>
            </a:r>
            <a:endParaRPr lang="en-GB" sz="5400" dirty="0">
              <a:latin typeface="SassoonCRInfant" panose="02010503020300020003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E00AD70-227B-7F50-DF76-5913AC70BF41}"/>
              </a:ext>
            </a:extLst>
          </p:cNvPr>
          <p:cNvSpPr txBox="1"/>
          <p:nvPr/>
        </p:nvSpPr>
        <p:spPr>
          <a:xfrm>
            <a:off x="955899" y="1481525"/>
            <a:ext cx="8106595" cy="58477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>
                <a:latin typeface="SassoonCRInfant" panose="02010503020300020003" pitchFamily="2" charset="0"/>
              </a:rPr>
              <a:t>Read your reading book 3 times a week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E00AD70-227B-7F50-DF76-5913AC70BF41}"/>
              </a:ext>
            </a:extLst>
          </p:cNvPr>
          <p:cNvSpPr txBox="1"/>
          <p:nvPr/>
        </p:nvSpPr>
        <p:spPr>
          <a:xfrm>
            <a:off x="955898" y="2442816"/>
            <a:ext cx="8106596" cy="58477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 smtClean="0">
                <a:latin typeface="SassoonCRInfant" panose="02010503020300020003" pitchFamily="2" charset="0"/>
              </a:rPr>
              <a:t>Record this in your reading record</a:t>
            </a:r>
            <a:endParaRPr lang="en-GB" sz="3200" dirty="0">
              <a:latin typeface="SassoonCRInfant" panose="02010503020300020003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E00AD70-227B-7F50-DF76-5913AC70BF41}"/>
              </a:ext>
            </a:extLst>
          </p:cNvPr>
          <p:cNvSpPr txBox="1"/>
          <p:nvPr/>
        </p:nvSpPr>
        <p:spPr>
          <a:xfrm>
            <a:off x="955897" y="3404107"/>
            <a:ext cx="8106597" cy="58477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>
                <a:latin typeface="SassoonCRInfant" panose="02010503020300020003" pitchFamily="2" charset="0"/>
              </a:rPr>
              <a:t>Choose a reading for pleasure book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E00AD70-227B-7F50-DF76-5913AC70BF41}"/>
              </a:ext>
            </a:extLst>
          </p:cNvPr>
          <p:cNvSpPr txBox="1"/>
          <p:nvPr/>
        </p:nvSpPr>
        <p:spPr>
          <a:xfrm>
            <a:off x="955897" y="4368225"/>
            <a:ext cx="8106597" cy="58477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 smtClean="0">
                <a:latin typeface="SassoonCRInfant" panose="02010503020300020003" pitchFamily="2" charset="0"/>
              </a:rPr>
              <a:t>Hand in your reading record weekly</a:t>
            </a:r>
            <a:endParaRPr lang="en-GB" sz="3200" dirty="0">
              <a:latin typeface="SassoonCRInfant" panose="02010503020300020003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E00AD70-227B-7F50-DF76-5913AC70BF41}"/>
              </a:ext>
            </a:extLst>
          </p:cNvPr>
          <p:cNvSpPr txBox="1"/>
          <p:nvPr/>
        </p:nvSpPr>
        <p:spPr>
          <a:xfrm>
            <a:off x="974153" y="5396091"/>
            <a:ext cx="8088341" cy="1077218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>
                <a:latin typeface="SassoonCRInfant" panose="02010503020300020003" pitchFamily="2" charset="0"/>
              </a:rPr>
              <a:t>3 reads = 1 raffle ticket drawn in Special Mentions assembly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00388" y="1628922"/>
            <a:ext cx="2761727" cy="3865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399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6730" y="205105"/>
            <a:ext cx="10515600" cy="606425"/>
          </a:xfrm>
          <a:solidFill>
            <a:srgbClr val="D6E1F5"/>
          </a:solidFill>
        </p:spPr>
        <p:txBody>
          <a:bodyPr>
            <a:normAutofit fontScale="90000"/>
          </a:bodyPr>
          <a:lstStyle/>
          <a:p>
            <a:r>
              <a:rPr lang="en-GB" dirty="0">
                <a:latin typeface="SassoonCRInfant" panose="02010503020300020003" pitchFamily="2" charset="0"/>
              </a:rPr>
              <a:t>Reading - Home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952728"/>
            <a:ext cx="12192000" cy="1200329"/>
          </a:xfrm>
          <a:prstGeom prst="rect">
            <a:avLst/>
          </a:prstGeom>
          <a:solidFill>
            <a:srgbClr val="D6E1F5"/>
          </a:solidFill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ClrTx/>
              <a:buSzTx/>
            </a:pPr>
            <a:r>
              <a:rPr lang="en-GB" altLang="en-US" dirty="0">
                <a:latin typeface="SassoonCRInfant" panose="02010503020300020003" pitchFamily="2" charset="0"/>
              </a:rPr>
              <a:t>Evidence suggests that reading for pleasure is an activity that has emotional and social consequences </a:t>
            </a:r>
          </a:p>
          <a:p>
            <a:pPr>
              <a:spcBef>
                <a:spcPct val="0"/>
              </a:spcBef>
              <a:buClrTx/>
              <a:buSzTx/>
            </a:pPr>
            <a:r>
              <a:rPr lang="en-GB" altLang="en-US" dirty="0">
                <a:latin typeface="SassoonCRInfant" panose="02010503020300020003" pitchFamily="2" charset="0"/>
              </a:rPr>
              <a:t>Reading for pleasure has social benefits as well and can make people feel more connected to the wider community. Reading increases a person’s understanding of their own identity, improves empathy and gives them an insight into the world view of others (The Reading Agency 2015).  </a:t>
            </a:r>
          </a:p>
        </p:txBody>
      </p:sp>
      <p:pic>
        <p:nvPicPr>
          <p:cNvPr id="7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456" y="2294255"/>
            <a:ext cx="5310906" cy="2551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7421" y="4302005"/>
            <a:ext cx="5181486" cy="244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7143405" y="3308807"/>
            <a:ext cx="2892425" cy="522287"/>
          </a:xfrm>
          <a:prstGeom prst="rect">
            <a:avLst/>
          </a:prstGeom>
          <a:solidFill>
            <a:srgbClr val="D6E1F5"/>
          </a:solidFill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2800" dirty="0">
                <a:solidFill>
                  <a:srgbClr val="03080D"/>
                </a:solidFill>
                <a:latin typeface="SassoonCRInfant" panose="02010503020300020003" pitchFamily="2" charset="0"/>
              </a:rPr>
              <a:t>Reluctant Readers </a:t>
            </a:r>
            <a:endParaRPr lang="en-GB" altLang="en-US" sz="2800" dirty="0">
              <a:solidFill>
                <a:srgbClr val="03080D"/>
              </a:solidFill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462004" y="6100248"/>
            <a:ext cx="3760966" cy="523220"/>
          </a:xfrm>
          <a:prstGeom prst="rect">
            <a:avLst/>
          </a:prstGeom>
          <a:solidFill>
            <a:srgbClr val="D6E1F5"/>
          </a:solidFill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2800" dirty="0">
                <a:solidFill>
                  <a:srgbClr val="03080D"/>
                </a:solidFill>
                <a:latin typeface="SassoonCRInfant" panose="02010503020300020003" pitchFamily="2" charset="0"/>
              </a:rPr>
              <a:t>Book </a:t>
            </a:r>
            <a:r>
              <a:rPr lang="en-GB" altLang="en-US" sz="2800" dirty="0" smtClean="0">
                <a:solidFill>
                  <a:srgbClr val="03080D"/>
                </a:solidFill>
                <a:latin typeface="SassoonCRInfant" panose="02010503020300020003" pitchFamily="2" charset="0"/>
              </a:rPr>
              <a:t>Recommendations </a:t>
            </a:r>
            <a:endParaRPr lang="en-GB" altLang="en-US" sz="2800" dirty="0">
              <a:solidFill>
                <a:srgbClr val="03080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3371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ogo">
            <a:extLst>
              <a:ext uri="{FF2B5EF4-FFF2-40B4-BE49-F238E27FC236}">
                <a16:creationId xmlns:a16="http://schemas.microsoft.com/office/drawing/2014/main" id="{0450FFF6-2327-2F77-E236-1F2A72703B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9363" y="95650"/>
            <a:ext cx="3102601" cy="876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0752C67E-F6C3-3FDF-33F3-2CD9FA699115}"/>
              </a:ext>
            </a:extLst>
          </p:cNvPr>
          <p:cNvGrpSpPr/>
          <p:nvPr/>
        </p:nvGrpSpPr>
        <p:grpSpPr>
          <a:xfrm>
            <a:off x="678505" y="161272"/>
            <a:ext cx="8499797" cy="6029493"/>
            <a:chOff x="678505" y="161272"/>
            <a:chExt cx="8499797" cy="6029493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67361B7C-5ED8-E04A-0E3D-A9A38F66F715}"/>
                </a:ext>
              </a:extLst>
            </p:cNvPr>
            <p:cNvSpPr txBox="1"/>
            <p:nvPr/>
          </p:nvSpPr>
          <p:spPr>
            <a:xfrm>
              <a:off x="3445568" y="161272"/>
              <a:ext cx="5732734" cy="2123658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4400" dirty="0">
                  <a:latin typeface="XCCW Joined 15a" panose="03050602040000000000" pitchFamily="66" charset="0"/>
                </a:rPr>
                <a:t>Parent Newsletters and </a:t>
              </a:r>
              <a:r>
                <a:rPr lang="en-GB" sz="4400" dirty="0" err="1">
                  <a:latin typeface="XCCW Joined 15a" panose="03050602040000000000" pitchFamily="66" charset="0"/>
                </a:rPr>
                <a:t>SchoolPing</a:t>
              </a:r>
              <a:endParaRPr lang="en-GB" sz="4400" dirty="0">
                <a:latin typeface="XCCW Joined 15a" panose="03050602040000000000" pitchFamily="66" charset="0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D72C63F3-7D85-4D0D-C341-9AA6C12849B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20694566">
              <a:off x="678505" y="1494024"/>
              <a:ext cx="3327391" cy="4696741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/>
        </p:nvGrpSpPr>
        <p:grpSpPr>
          <a:xfrm>
            <a:off x="5328137" y="2670772"/>
            <a:ext cx="6631491" cy="4025956"/>
            <a:chOff x="5328137" y="2670772"/>
            <a:chExt cx="6631491" cy="4025956"/>
          </a:xfrm>
        </p:grpSpPr>
        <p:sp>
          <p:nvSpPr>
            <p:cNvPr id="5" name="Explosion: 8 Points 4">
              <a:extLst>
                <a:ext uri="{FF2B5EF4-FFF2-40B4-BE49-F238E27FC236}">
                  <a16:creationId xmlns:a16="http://schemas.microsoft.com/office/drawing/2014/main" id="{10E66DF3-E50D-02DE-FE59-71E265365019}"/>
                </a:ext>
              </a:extLst>
            </p:cNvPr>
            <p:cNvSpPr/>
            <p:nvPr/>
          </p:nvSpPr>
          <p:spPr>
            <a:xfrm>
              <a:off x="5328137" y="2670772"/>
              <a:ext cx="6631491" cy="4025956"/>
            </a:xfrm>
            <a:prstGeom prst="irregularSeal1">
              <a:avLst/>
            </a:prstGeom>
            <a:solidFill>
              <a:srgbClr val="990033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dirty="0"/>
                <a:t>Use your </a:t>
              </a:r>
              <a:r>
                <a:rPr lang="en-GB" sz="2800" dirty="0" err="1"/>
                <a:t>SchoolPing</a:t>
              </a:r>
              <a:r>
                <a:rPr lang="en-GB" sz="2800" dirty="0"/>
                <a:t> account to receive important messages.</a:t>
              </a: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463540" y="4219764"/>
              <a:ext cx="498892" cy="5018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88901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ogo">
            <a:extLst>
              <a:ext uri="{FF2B5EF4-FFF2-40B4-BE49-F238E27FC236}">
                <a16:creationId xmlns:a16="http://schemas.microsoft.com/office/drawing/2014/main" id="{0450FFF6-2327-2F77-E236-1F2A72703B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9363" y="95650"/>
            <a:ext cx="3102601" cy="876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619787" y="1504161"/>
            <a:ext cx="464935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hlinkClick r:id="rId3"/>
              </a:rPr>
              <a:t>https://www.rudyardkiplingprimary.co.uk</a:t>
            </a:r>
            <a:r>
              <a:rPr lang="en-GB" dirty="0" smtClean="0">
                <a:hlinkClick r:id="rId3"/>
              </a:rPr>
              <a:t>/</a:t>
            </a:r>
            <a:endParaRPr lang="en-GB" dirty="0" smtClean="0"/>
          </a:p>
          <a:p>
            <a:endParaRPr lang="en-GB" dirty="0"/>
          </a:p>
        </p:txBody>
      </p:sp>
      <p:grpSp>
        <p:nvGrpSpPr>
          <p:cNvPr id="4" name="Group 3"/>
          <p:cNvGrpSpPr/>
          <p:nvPr/>
        </p:nvGrpSpPr>
        <p:grpSpPr>
          <a:xfrm>
            <a:off x="2934876" y="161272"/>
            <a:ext cx="6226465" cy="6234854"/>
            <a:chOff x="2934876" y="161272"/>
            <a:chExt cx="6226465" cy="6234854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6DC6086-6DDF-BCF7-EA82-97BA0C3DA701}"/>
                </a:ext>
              </a:extLst>
            </p:cNvPr>
            <p:cNvSpPr txBox="1"/>
            <p:nvPr/>
          </p:nvSpPr>
          <p:spPr>
            <a:xfrm>
              <a:off x="3445568" y="161272"/>
              <a:ext cx="4997788" cy="923330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5400" dirty="0" smtClean="0"/>
                <a:t>School Website</a:t>
              </a:r>
              <a:endParaRPr lang="en-GB" sz="5400" dirty="0"/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34876" y="2289201"/>
              <a:ext cx="6226465" cy="41069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3426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ogo">
            <a:extLst>
              <a:ext uri="{FF2B5EF4-FFF2-40B4-BE49-F238E27FC236}">
                <a16:creationId xmlns:a16="http://schemas.microsoft.com/office/drawing/2014/main" id="{0450FFF6-2327-2F77-E236-1F2A72703B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9363" y="95650"/>
            <a:ext cx="3102601" cy="876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6DC6086-6DDF-BCF7-EA82-97BA0C3DA701}"/>
              </a:ext>
            </a:extLst>
          </p:cNvPr>
          <p:cNvSpPr txBox="1"/>
          <p:nvPr/>
        </p:nvSpPr>
        <p:spPr>
          <a:xfrm>
            <a:off x="3445568" y="161272"/>
            <a:ext cx="4997788" cy="92333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5400" dirty="0" smtClean="0"/>
              <a:t>Class Page</a:t>
            </a:r>
            <a:endParaRPr lang="en-GB" sz="5400" dirty="0"/>
          </a:p>
        </p:txBody>
      </p:sp>
      <p:grpSp>
        <p:nvGrpSpPr>
          <p:cNvPr id="7" name="Group 6"/>
          <p:cNvGrpSpPr/>
          <p:nvPr/>
        </p:nvGrpSpPr>
        <p:grpSpPr>
          <a:xfrm>
            <a:off x="2598525" y="1456384"/>
            <a:ext cx="7224896" cy="2464225"/>
            <a:chOff x="1880068" y="1456384"/>
            <a:chExt cx="7224896" cy="246422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80068" y="1465848"/>
              <a:ext cx="2723792" cy="2445299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42625" y="1456384"/>
              <a:ext cx="4262339" cy="2464225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808" y="4292391"/>
            <a:ext cx="4754617" cy="2451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484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738072" y="117475"/>
            <a:ext cx="8459788" cy="1143000"/>
            <a:chOff x="214072" y="257175"/>
            <a:chExt cx="8459788" cy="1143000"/>
          </a:xfrm>
          <a:solidFill>
            <a:schemeClr val="bg1">
              <a:lumMod val="75000"/>
            </a:schemeClr>
          </a:solidFill>
        </p:grpSpPr>
        <p:sp>
          <p:nvSpPr>
            <p:cNvPr id="4100" name="Title 1"/>
            <p:cNvSpPr>
              <a:spLocks/>
            </p:cNvSpPr>
            <p:nvPr/>
          </p:nvSpPr>
          <p:spPr bwMode="auto">
            <a:xfrm>
              <a:off x="214072" y="257175"/>
              <a:ext cx="8459788" cy="1143000"/>
            </a:xfrm>
            <a:prstGeom prst="rect">
              <a:avLst/>
            </a:prstGeom>
            <a:grpFill/>
            <a:ln>
              <a:noFill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Clr>
                  <a:schemeClr val="hlink"/>
                </a:buClr>
                <a:buSzPct val="120000"/>
                <a:buChar char="•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Tahoma" pitchFamily="34" charset="0"/>
                <a:buChar char="–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hlink"/>
                </a:buClr>
                <a:buSzPct val="120000"/>
                <a:buChar char="•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Tahoma" pitchFamily="34" charset="0"/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Char char="v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itchFamily="2" charset="2"/>
                <a:buChar char="v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itchFamily="2" charset="2"/>
                <a:buChar char="v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itchFamily="2" charset="2"/>
                <a:buChar char="v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itchFamily="2" charset="2"/>
                <a:buChar char="v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  <a:defRPr/>
              </a:pPr>
              <a:r>
                <a:rPr lang="en-GB" altLang="en-US" sz="4000" dirty="0">
                  <a:solidFill>
                    <a:schemeClr val="tx2"/>
                  </a:solidFill>
                  <a:latin typeface="SassoonCRInfant" panose="02010503020300020003" pitchFamily="2" charset="0"/>
                </a:rPr>
                <a:t>         Curriculum Overview</a:t>
              </a:r>
              <a:r>
                <a:rPr lang="en-GB" altLang="en-US" sz="4000" dirty="0">
                  <a:solidFill>
                    <a:schemeClr val="tx2"/>
                  </a:solidFill>
                </a:rPr>
                <a:t>:</a:t>
              </a:r>
            </a:p>
          </p:txBody>
        </p:sp>
        <p:pic>
          <p:nvPicPr>
            <p:cNvPr id="4103" name="Picture 10" descr="kipling_logo_blu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96188" y="404813"/>
              <a:ext cx="776287" cy="8636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9219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0114" y="1557338"/>
            <a:ext cx="7756525" cy="494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7271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36" b="13235"/>
          <a:stretch/>
        </p:blipFill>
        <p:spPr>
          <a:xfrm>
            <a:off x="1930433" y="1326284"/>
            <a:ext cx="2899543" cy="285867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01" t="18500" r="17800" b="17450"/>
          <a:stretch/>
        </p:blipFill>
        <p:spPr>
          <a:xfrm>
            <a:off x="7766352" y="1203434"/>
            <a:ext cx="2063137" cy="286025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568069" y="4113331"/>
            <a:ext cx="2236246" cy="298166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1430" y="4020751"/>
            <a:ext cx="2016224" cy="268829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0303" y="3910055"/>
            <a:ext cx="2099247" cy="279899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1" b="11151"/>
          <a:stretch/>
        </p:blipFill>
        <p:spPr>
          <a:xfrm>
            <a:off x="5349370" y="1246374"/>
            <a:ext cx="1868884" cy="260471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248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6114" y="57150"/>
            <a:ext cx="8461375" cy="118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1254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Title 1"/>
          <p:cNvSpPr>
            <a:spLocks/>
          </p:cNvSpPr>
          <p:nvPr/>
        </p:nvSpPr>
        <p:spPr bwMode="auto">
          <a:xfrm>
            <a:off x="1774825" y="149226"/>
            <a:ext cx="8459788" cy="73501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GB" altLang="en-US" sz="3600" dirty="0">
                <a:solidFill>
                  <a:schemeClr val="tx2"/>
                </a:solidFill>
                <a:latin typeface="SassoonCRInfant" panose="02010503020300020003" pitchFamily="2" charset="0"/>
              </a:rPr>
              <a:t>         English Overview</a:t>
            </a:r>
            <a:r>
              <a:rPr lang="en-GB" altLang="en-US" sz="3600" dirty="0">
                <a:solidFill>
                  <a:schemeClr val="tx2"/>
                </a:solidFill>
              </a:rPr>
              <a:t>: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632754" y="1550573"/>
            <a:ext cx="7301533" cy="4708981"/>
          </a:xfrm>
          <a:prstGeom prst="rect">
            <a:avLst/>
          </a:prstGeom>
          <a:solidFill>
            <a:srgbClr val="D6E1F5"/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sz="2000" dirty="0">
                <a:latin typeface="SassoonCRInfant" panose="02010503020300020003" pitchFamily="2" charset="0"/>
              </a:rPr>
              <a:t>Reading the book as class.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sz="2000" dirty="0">
                <a:latin typeface="SassoonCRInfant" panose="02010503020300020003" pitchFamily="2" charset="0"/>
              </a:rPr>
              <a:t>Dictionary work to search for meaning of new words e.g. exhilarating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sz="2000" dirty="0">
                <a:latin typeface="SassoonCRInfant" panose="02010503020300020003" pitchFamily="2" charset="0"/>
              </a:rPr>
              <a:t>Make and adapt predictions </a:t>
            </a:r>
            <a:br>
              <a:rPr lang="en-GB" sz="2000" dirty="0">
                <a:latin typeface="SassoonCRInfant" panose="02010503020300020003" pitchFamily="2" charset="0"/>
              </a:rPr>
            </a:br>
            <a:endParaRPr lang="en-GB" sz="2000" dirty="0">
              <a:latin typeface="SassoonCRInfant" panose="02010503020300020003" pitchFamily="2" charset="0"/>
            </a:endParaRPr>
          </a:p>
          <a:p>
            <a:pPr>
              <a:defRPr/>
            </a:pPr>
            <a:r>
              <a:rPr lang="en-GB" sz="2000" b="1" dirty="0">
                <a:latin typeface="SassoonCRInfant" panose="02010503020300020003" pitchFamily="2" charset="0"/>
              </a:rPr>
              <a:t>Drama: </a:t>
            </a:r>
            <a:endParaRPr lang="en-GB" sz="2000" dirty="0">
              <a:latin typeface="SassoonCRInfant" panose="02010503020300020003" pitchFamily="2" charset="0"/>
            </a:endParaRPr>
          </a:p>
          <a:p>
            <a:pPr>
              <a:defRPr/>
            </a:pPr>
            <a:r>
              <a:rPr lang="en-GB" sz="2000" dirty="0">
                <a:latin typeface="SassoonCRInfant" panose="02010503020300020003" pitchFamily="2" charset="0"/>
              </a:rPr>
              <a:t>Role play telephone conversations </a:t>
            </a:r>
          </a:p>
          <a:p>
            <a:pPr>
              <a:defRPr/>
            </a:pPr>
            <a:r>
              <a:rPr lang="en-GB" sz="2000" dirty="0">
                <a:latin typeface="SassoonCRInfant" panose="02010503020300020003" pitchFamily="2" charset="0"/>
              </a:rPr>
              <a:t>Role play being journalists</a:t>
            </a:r>
          </a:p>
          <a:p>
            <a:pPr>
              <a:defRPr/>
            </a:pPr>
            <a:r>
              <a:rPr lang="en-GB" sz="2000" b="1" dirty="0">
                <a:latin typeface="SassoonCRInfant" panose="02010503020300020003" pitchFamily="2" charset="0"/>
              </a:rPr>
              <a:t>Writing opportunities fiction and non fiction: </a:t>
            </a:r>
            <a:endParaRPr lang="en-GB" sz="2000" dirty="0">
              <a:latin typeface="SassoonCRInfant" panose="02010503020300020003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sz="2000" dirty="0">
                <a:latin typeface="SassoonCRInfant" panose="02010503020300020003" pitchFamily="2" charset="0"/>
              </a:rPr>
              <a:t>Discussion writing – arguments for and against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sz="2000" dirty="0">
                <a:latin typeface="SassoonCRInfant" panose="02010503020300020003" pitchFamily="2" charset="0"/>
              </a:rPr>
              <a:t>News report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sz="2000" dirty="0">
                <a:latin typeface="SassoonCRInfant" panose="02010503020300020003" pitchFamily="2" charset="0"/>
              </a:rPr>
              <a:t>Jungle setting description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sz="2000" dirty="0">
                <a:latin typeface="SassoonCRInfant" panose="02010503020300020003" pitchFamily="2" charset="0"/>
              </a:rPr>
              <a:t>Diary entries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sz="2000" dirty="0">
                <a:latin typeface="SassoonCRInfant" panose="02010503020300020003" pitchFamily="2" charset="0"/>
              </a:rPr>
              <a:t>Letter writing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sz="2000" dirty="0">
                <a:latin typeface="SassoonCRInfant" panose="02010503020300020003" pitchFamily="2" charset="0"/>
              </a:rPr>
              <a:t>Write an alternative ending </a:t>
            </a:r>
          </a:p>
        </p:txBody>
      </p:sp>
      <p:pic>
        <p:nvPicPr>
          <p:cNvPr id="12292" name="Picture 2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918" y="3382169"/>
            <a:ext cx="2339975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2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04" t="25603" r="25365" b="27629"/>
          <a:stretch>
            <a:fillRect/>
          </a:stretch>
        </p:blipFill>
        <p:spPr bwMode="auto">
          <a:xfrm>
            <a:off x="1604275" y="5126037"/>
            <a:ext cx="1304925" cy="144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321" y="933451"/>
            <a:ext cx="1895475" cy="228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4109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"/>
          <p:cNvSpPr>
            <a:spLocks noChangeArrowheads="1"/>
          </p:cNvSpPr>
          <p:nvPr/>
        </p:nvSpPr>
        <p:spPr bwMode="auto">
          <a:xfrm>
            <a:off x="2063751" y="1196976"/>
            <a:ext cx="7993063" cy="5078413"/>
          </a:xfrm>
          <a:prstGeom prst="rect">
            <a:avLst/>
          </a:prstGeom>
          <a:solidFill>
            <a:srgbClr val="7A93F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defTabSz="4572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defTabSz="45720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defTabSz="4572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defTabSz="4572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defTabSz="4572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AutoNum type="arabicParenR"/>
            </a:pPr>
            <a:r>
              <a:rPr lang="en-GB" altLang="en-US" sz="3600">
                <a:solidFill>
                  <a:srgbClr val="000000"/>
                </a:solidFill>
                <a:latin typeface="Calibri" panose="020F0502020204030204" pitchFamily="34" charset="0"/>
              </a:rPr>
              <a:t> 745,245 + 64,154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AutoNum type="arabicParenR"/>
            </a:pPr>
            <a:endParaRPr lang="en-GB" altLang="en-US" sz="360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AutoNum type="arabicParenR"/>
            </a:pPr>
            <a:r>
              <a:rPr lang="en-GB" altLang="en-US" sz="3600">
                <a:solidFill>
                  <a:srgbClr val="000000"/>
                </a:solidFill>
                <a:latin typeface="Calibri" panose="020F0502020204030204" pitchFamily="34" charset="0"/>
              </a:rPr>
              <a:t> 74,989 – 54,362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AutoNum type="arabicParenR"/>
            </a:pPr>
            <a:endParaRPr lang="en-GB" altLang="en-US" sz="360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AutoNum type="arabicParenR"/>
            </a:pPr>
            <a:r>
              <a:rPr lang="en-GB" altLang="en-US" sz="3600">
                <a:solidFill>
                  <a:srgbClr val="000000"/>
                </a:solidFill>
                <a:latin typeface="Calibri" panose="020F0502020204030204" pitchFamily="34" charset="0"/>
              </a:rPr>
              <a:t> 324 x 8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AutoNum type="arabicParenR"/>
            </a:pPr>
            <a:endParaRPr lang="en-GB" altLang="en-US" sz="360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AutoNum type="arabicParenR"/>
            </a:pPr>
            <a:r>
              <a:rPr lang="en-GB" altLang="en-US" sz="3600">
                <a:solidFill>
                  <a:srgbClr val="000000"/>
                </a:solidFill>
                <a:latin typeface="Calibri" panose="020F0502020204030204" pitchFamily="34" charset="0"/>
              </a:rPr>
              <a:t> 856 ÷ 4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AutoNum type="arabicParenR"/>
            </a:pPr>
            <a:endParaRPr lang="en-GB" altLang="en-US" sz="360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AutoNum type="arabicParenR"/>
            </a:pPr>
            <a:r>
              <a:rPr lang="en-GB" altLang="en-US" sz="3600">
                <a:solidFill>
                  <a:srgbClr val="000000"/>
                </a:solidFill>
                <a:latin typeface="Calibri" panose="020F0502020204030204" pitchFamily="34" charset="0"/>
              </a:rPr>
              <a:t> 5²</a:t>
            </a:r>
          </a:p>
        </p:txBody>
      </p:sp>
      <p:sp>
        <p:nvSpPr>
          <p:cNvPr id="15363" name="TextBox 4"/>
          <p:cNvSpPr txBox="1">
            <a:spLocks noChangeArrowheads="1"/>
          </p:cNvSpPr>
          <p:nvPr/>
        </p:nvSpPr>
        <p:spPr bwMode="auto">
          <a:xfrm>
            <a:off x="4151313" y="188914"/>
            <a:ext cx="3744912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4400">
                <a:solidFill>
                  <a:srgbClr val="03080D"/>
                </a:solidFill>
              </a:rPr>
              <a:t>Fluent in Five</a:t>
            </a:r>
          </a:p>
        </p:txBody>
      </p:sp>
      <p:sp>
        <p:nvSpPr>
          <p:cNvPr id="15364" name="TextBox 5"/>
          <p:cNvSpPr txBox="1">
            <a:spLocks noChangeArrowheads="1"/>
          </p:cNvSpPr>
          <p:nvPr/>
        </p:nvSpPr>
        <p:spPr bwMode="auto">
          <a:xfrm>
            <a:off x="4800600" y="4941889"/>
            <a:ext cx="5111750" cy="120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2400">
                <a:solidFill>
                  <a:srgbClr val="03080D"/>
                </a:solidFill>
              </a:rPr>
              <a:t>Once they have learnt a concept, we don’t want them to forget it. Like everything practise is key.</a:t>
            </a:r>
          </a:p>
        </p:txBody>
      </p:sp>
    </p:spTree>
    <p:extLst>
      <p:ext uri="{BB962C8B-B14F-4D97-AF65-F5344CB8AC3E}">
        <p14:creationId xmlns:p14="http://schemas.microsoft.com/office/powerpoint/2010/main" val="3765450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ogo">
            <a:extLst>
              <a:ext uri="{FF2B5EF4-FFF2-40B4-BE49-F238E27FC236}">
                <a16:creationId xmlns:a16="http://schemas.microsoft.com/office/drawing/2014/main" id="{0450FFF6-2327-2F77-E236-1F2A72703B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9363" y="95650"/>
            <a:ext cx="3102601" cy="876484"/>
          </a:xfrm>
          <a:prstGeom prst="rect">
            <a:avLst/>
          </a:prstGeom>
          <a:solidFill>
            <a:srgbClr val="3571BA"/>
          </a:solidFill>
          <a:extLst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EDFD0C8-573F-E3E9-357B-69C2E0D3FF0D}"/>
              </a:ext>
            </a:extLst>
          </p:cNvPr>
          <p:cNvSpPr txBox="1"/>
          <p:nvPr/>
        </p:nvSpPr>
        <p:spPr>
          <a:xfrm>
            <a:off x="1155860" y="1862114"/>
            <a:ext cx="10028973" cy="3600986"/>
          </a:xfrm>
          <a:prstGeom prst="rect">
            <a:avLst/>
          </a:prstGeom>
          <a:solidFill>
            <a:srgbClr val="D6E1F5"/>
          </a:solidFill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SassoonCRInfant" panose="02010503020300020003" pitchFamily="2" charset="0"/>
              </a:rPr>
              <a:t>Today, we will talk about</a:t>
            </a:r>
            <a:r>
              <a:rPr lang="en-GB" sz="3200" dirty="0" smtClean="0">
                <a:latin typeface="SassoonCRInfant" panose="02010503020300020003" pitchFamily="2" charset="0"/>
              </a:rPr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3200" dirty="0">
              <a:latin typeface="SassoonCRInfant" panose="02010503020300020003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3200" dirty="0" smtClean="0">
                <a:latin typeface="SassoonCRInfant" panose="02010503020300020003" pitchFamily="2" charset="0"/>
              </a:rPr>
              <a:t>Routines</a:t>
            </a:r>
            <a:r>
              <a:rPr lang="en-GB" sz="3200" dirty="0">
                <a:latin typeface="SassoonCRInfant" panose="02010503020300020003" pitchFamily="2" charset="0"/>
              </a:rPr>
              <a:t>, timetable and any other parent/carer </a:t>
            </a:r>
            <a:r>
              <a:rPr lang="en-GB" sz="3200" dirty="0" smtClean="0">
                <a:latin typeface="SassoonCRInfant" panose="02010503020300020003" pitchFamily="2" charset="0"/>
              </a:rPr>
              <a:t>information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3200" dirty="0">
                <a:latin typeface="SassoonCRInfant" panose="02010503020300020003" pitchFamily="2" charset="0"/>
              </a:rPr>
              <a:t>Year group, class and home-school learning </a:t>
            </a:r>
            <a:r>
              <a:rPr lang="en-GB" sz="3200" dirty="0" smtClean="0">
                <a:latin typeface="SassoonCRInfant" panose="02010503020300020003" pitchFamily="2" charset="0"/>
              </a:rPr>
              <a:t>information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3200" dirty="0">
                <a:latin typeface="SassoonCRInfant" panose="02010503020300020003" pitchFamily="2" charset="0"/>
              </a:rPr>
              <a:t>Questions at the </a:t>
            </a:r>
            <a:r>
              <a:rPr lang="en-GB" sz="3200" dirty="0" smtClean="0">
                <a:latin typeface="SassoonCRInfant" panose="02010503020300020003" pitchFamily="2" charset="0"/>
              </a:rPr>
              <a:t>end</a:t>
            </a:r>
            <a:endParaRPr lang="en-GB" sz="3200" dirty="0">
              <a:latin typeface="SassoonCRInfant" panose="02010503020300020003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3600" dirty="0">
              <a:latin typeface="XCCW Joined 15a" panose="0305060204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616139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872039" y="333375"/>
            <a:ext cx="5443537" cy="1943100"/>
          </a:xfrm>
          <a:solidFill>
            <a:schemeClr val="bg1">
              <a:lumMod val="60000"/>
              <a:lumOff val="40000"/>
              <a:alpha val="70000"/>
            </a:schemeClr>
          </a:solidFill>
        </p:spPr>
        <p:txBody>
          <a:bodyPr>
            <a:normAutofit lnSpcReduction="10000"/>
          </a:bodyPr>
          <a:lstStyle/>
          <a:p>
            <a:pPr marL="0" indent="0">
              <a:lnSpc>
                <a:spcPct val="150000"/>
              </a:lnSpc>
              <a:buClr>
                <a:schemeClr val="tx1"/>
              </a:buClr>
              <a:buNone/>
              <a:defRPr/>
            </a:pPr>
            <a:r>
              <a:rPr lang="en-GB" altLang="en-US" sz="1800" dirty="0">
                <a:latin typeface="SassoonCRInfant" panose="00000400000000000000" pitchFamily="2" charset="0"/>
              </a:rPr>
              <a:t>In year 6 we have to review all of KS2 spellings and learn the statuary spelling list for year 5 and for Year 6. </a:t>
            </a:r>
          </a:p>
          <a:p>
            <a:pPr marL="0" indent="0">
              <a:lnSpc>
                <a:spcPct val="150000"/>
              </a:lnSpc>
              <a:buClr>
                <a:schemeClr val="tx1"/>
              </a:buClr>
              <a:buNone/>
              <a:defRPr/>
            </a:pPr>
            <a:r>
              <a:rPr lang="en-GB" altLang="en-US" sz="1800" dirty="0">
                <a:latin typeface="SassoonCRInfant" panose="00000400000000000000" pitchFamily="2" charset="0"/>
              </a:rPr>
              <a:t>During Autumn, we will be focusing on: </a:t>
            </a:r>
          </a:p>
          <a:p>
            <a:pPr>
              <a:lnSpc>
                <a:spcPct val="150000"/>
              </a:lnSpc>
              <a:buClr>
                <a:schemeClr val="tx1"/>
              </a:buClr>
              <a:defRPr/>
            </a:pPr>
            <a:r>
              <a:rPr lang="en-GB" altLang="en-US" sz="1800" dirty="0">
                <a:latin typeface="SassoonCRInfant" panose="00000400000000000000" pitchFamily="2" charset="0"/>
              </a:rPr>
              <a:t>Statuary spellings for year 3 &amp; 4 and 5 &amp; 6. </a:t>
            </a:r>
          </a:p>
        </p:txBody>
      </p:sp>
      <p:sp>
        <p:nvSpPr>
          <p:cNvPr id="4100" name="Title 1"/>
          <p:cNvSpPr>
            <a:spLocks/>
          </p:cNvSpPr>
          <p:nvPr/>
        </p:nvSpPr>
        <p:spPr bwMode="auto">
          <a:xfrm>
            <a:off x="1774825" y="115888"/>
            <a:ext cx="2611438" cy="1143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lvl="1" algn="ctr"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en-US" sz="3600" dirty="0">
                <a:solidFill>
                  <a:schemeClr val="tx2"/>
                </a:solidFill>
                <a:latin typeface="SassoonCRInfant" panose="02010503020300020003" pitchFamily="2" charset="0"/>
              </a:rPr>
              <a:t>Spellings </a:t>
            </a:r>
            <a:endParaRPr lang="en-GB" altLang="en-US" sz="3600" dirty="0">
              <a:solidFill>
                <a:schemeClr val="tx2"/>
              </a:solidFill>
            </a:endParaRPr>
          </a:p>
        </p:txBody>
      </p:sp>
      <p:pic>
        <p:nvPicPr>
          <p:cNvPr id="19460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951" y="2420939"/>
            <a:ext cx="3609975" cy="399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2551" y="2859089"/>
            <a:ext cx="2976563" cy="153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000" y="2303464"/>
            <a:ext cx="3086100" cy="4471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2463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9630" y="112989"/>
            <a:ext cx="10515600" cy="1325563"/>
          </a:xfrm>
          <a:solidFill>
            <a:srgbClr val="D6E1F5"/>
          </a:solidFill>
        </p:spPr>
        <p:txBody>
          <a:bodyPr/>
          <a:lstStyle/>
          <a:p>
            <a:pPr algn="ctr"/>
            <a:r>
              <a:rPr lang="en-GB" dirty="0"/>
              <a:t>Home Learning apps </a:t>
            </a:r>
          </a:p>
        </p:txBody>
      </p:sp>
      <p:pic>
        <p:nvPicPr>
          <p:cNvPr id="1026" name="Picture 2" descr="New Invention Junior School - Spelling">
            <a:extLst>
              <a:ext uri="{FF2B5EF4-FFF2-40B4-BE49-F238E27FC236}">
                <a16:creationId xmlns:a16="http://schemas.microsoft.com/office/drawing/2014/main" id="{6D1C0801-C12E-175C-2E71-97066E3716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1097" y="1662945"/>
            <a:ext cx="2143124" cy="2143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1-Minute Maths - Apps on Google Play">
            <a:extLst>
              <a:ext uri="{FF2B5EF4-FFF2-40B4-BE49-F238E27FC236}">
                <a16:creationId xmlns:a16="http://schemas.microsoft.com/office/drawing/2014/main" id="{4A404783-D674-349D-B00C-58404F0BB1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7218" y="1649075"/>
            <a:ext cx="2087641" cy="2087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he world's best way to learn a language">
            <a:extLst>
              <a:ext uri="{FF2B5EF4-FFF2-40B4-BE49-F238E27FC236}">
                <a16:creationId xmlns:a16="http://schemas.microsoft.com/office/drawing/2014/main" id="{33AA8CE6-C22E-32AF-DEF9-1EE24CD9AD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0300" y="1649075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Round Hill Primary School - Times ...">
            <a:extLst>
              <a:ext uri="{FF2B5EF4-FFF2-40B4-BE49-F238E27FC236}">
                <a16:creationId xmlns:a16="http://schemas.microsoft.com/office/drawing/2014/main" id="{5967D753-903E-F905-FE68-95613AF8E5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671" y="1662946"/>
            <a:ext cx="2664626" cy="2087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Should you use Google Classroom? – UAF ...">
            <a:extLst>
              <a:ext uri="{FF2B5EF4-FFF2-40B4-BE49-F238E27FC236}">
                <a16:creationId xmlns:a16="http://schemas.microsoft.com/office/drawing/2014/main" id="{F1761BA8-0780-933B-33D7-A259D5B90D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9634" y="1662945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4CA5925-53AF-8443-3179-8E9E0EBD98EC}"/>
              </a:ext>
            </a:extLst>
          </p:cNvPr>
          <p:cNvSpPr txBox="1"/>
          <p:nvPr/>
        </p:nvSpPr>
        <p:spPr>
          <a:xfrm>
            <a:off x="485075" y="4270492"/>
            <a:ext cx="7252242" cy="2246769"/>
          </a:xfrm>
          <a:prstGeom prst="rect">
            <a:avLst/>
          </a:prstGeom>
          <a:solidFill>
            <a:srgbClr val="D6E1F5"/>
          </a:solidFill>
        </p:spPr>
        <p:txBody>
          <a:bodyPr wrap="none" rtlCol="0">
            <a:spAutoFit/>
          </a:bodyPr>
          <a:lstStyle/>
          <a:p>
            <a:r>
              <a:rPr lang="en-US" sz="2800" dirty="0"/>
              <a:t>TTRS; Spelling Shed; Google Classroom: </a:t>
            </a:r>
          </a:p>
          <a:p>
            <a:r>
              <a:rPr lang="en-US" sz="2800" dirty="0"/>
              <a:t>Logins: </a:t>
            </a:r>
            <a:r>
              <a:rPr lang="en-US" sz="2800" dirty="0" err="1"/>
              <a:t>surnam</a:t>
            </a:r>
            <a:r>
              <a:rPr lang="en-US" sz="2800" dirty="0"/>
              <a:t>:@rkps.me</a:t>
            </a:r>
          </a:p>
          <a:p>
            <a:r>
              <a:rPr lang="en-US" sz="2800" dirty="0"/>
              <a:t>Password: words123</a:t>
            </a:r>
          </a:p>
          <a:p>
            <a:endParaRPr lang="en-US" sz="2800" dirty="0"/>
          </a:p>
          <a:p>
            <a:r>
              <a:rPr lang="en-US" sz="2800" dirty="0"/>
              <a:t>Duolingo; White Rose 1minute maths: Free Apps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37414452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ogo">
            <a:extLst>
              <a:ext uri="{FF2B5EF4-FFF2-40B4-BE49-F238E27FC236}">
                <a16:creationId xmlns:a16="http://schemas.microsoft.com/office/drawing/2014/main" id="{0450FFF6-2327-2F77-E236-1F2A72703B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9363" y="95650"/>
            <a:ext cx="3102601" cy="876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loud Callout 1"/>
          <p:cNvSpPr/>
          <p:nvPr/>
        </p:nvSpPr>
        <p:spPr>
          <a:xfrm>
            <a:off x="2978419" y="322981"/>
            <a:ext cx="5894539" cy="2565132"/>
          </a:xfrm>
          <a:prstGeom prst="cloudCallout">
            <a:avLst>
              <a:gd name="adj1" fmla="val -52391"/>
              <a:gd name="adj2" fmla="val 6623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dirty="0" smtClean="0">
                <a:solidFill>
                  <a:schemeClr val="tx1"/>
                </a:solidFill>
              </a:rPr>
              <a:t>Any questions?</a:t>
            </a:r>
            <a:endParaRPr lang="en-GB" sz="480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3360" y="3019713"/>
            <a:ext cx="4018423" cy="3565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684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43174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57921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29081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95387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Title 1"/>
          <p:cNvSpPr>
            <a:spLocks/>
          </p:cNvSpPr>
          <p:nvPr/>
        </p:nvSpPr>
        <p:spPr bwMode="auto">
          <a:xfrm>
            <a:off x="1971675" y="125413"/>
            <a:ext cx="8459788" cy="1143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lvl="1" algn="ctr"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en-US" sz="3600" dirty="0">
                <a:solidFill>
                  <a:schemeClr val="tx2"/>
                </a:solidFill>
                <a:latin typeface="SassoonCRInfant" panose="02010503020300020003" pitchFamily="2" charset="0"/>
              </a:rPr>
              <a:t>Spellings </a:t>
            </a:r>
            <a:endParaRPr lang="en-GB" altLang="en-US" sz="3600" dirty="0">
              <a:solidFill>
                <a:schemeClr val="tx2"/>
              </a:solidFill>
            </a:endParaRPr>
          </a:p>
        </p:txBody>
      </p:sp>
      <p:pic>
        <p:nvPicPr>
          <p:cNvPr id="20483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21" t="50520" r="40007" b="7808"/>
          <a:stretch>
            <a:fillRect/>
          </a:stretch>
        </p:blipFill>
        <p:spPr bwMode="auto">
          <a:xfrm>
            <a:off x="3287714" y="227013"/>
            <a:ext cx="979487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21" t="50520" r="40007" b="7808"/>
          <a:stretch>
            <a:fillRect/>
          </a:stretch>
        </p:blipFill>
        <p:spPr bwMode="auto">
          <a:xfrm>
            <a:off x="8399464" y="227013"/>
            <a:ext cx="979487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2424113" y="2276475"/>
            <a:ext cx="7315200" cy="2808288"/>
          </a:xfrm>
          <a:prstGeom prst="rect">
            <a:avLst/>
          </a:prstGeom>
          <a:solidFill>
            <a:schemeClr val="bg1">
              <a:lumMod val="60000"/>
              <a:lumOff val="40000"/>
              <a:alpha val="7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marL="0" indent="0">
              <a:lnSpc>
                <a:spcPct val="150000"/>
              </a:lnSpc>
              <a:buClr>
                <a:schemeClr val="tx1"/>
              </a:buClr>
              <a:buNone/>
              <a:defRPr/>
            </a:pPr>
            <a:r>
              <a:rPr lang="en-GB" altLang="en-US" sz="2400" kern="0" dirty="0">
                <a:effectLst/>
                <a:latin typeface="SassoonCRInfant" panose="00000400000000000000" pitchFamily="2" charset="0"/>
              </a:rPr>
              <a:t> </a:t>
            </a:r>
          </a:p>
          <a:p>
            <a:pPr marL="0" indent="0">
              <a:lnSpc>
                <a:spcPct val="150000"/>
              </a:lnSpc>
              <a:buClr>
                <a:schemeClr val="tx1"/>
              </a:buClr>
              <a:buNone/>
              <a:defRPr/>
            </a:pPr>
            <a:r>
              <a:rPr lang="en-GB" altLang="en-US" sz="2400" kern="0" dirty="0">
                <a:effectLst/>
                <a:latin typeface="SassoonCRInfant" panose="00000400000000000000" pitchFamily="2" charset="0"/>
              </a:rPr>
              <a:t>There are many different strategies of learning to spell… </a:t>
            </a:r>
          </a:p>
          <a:p>
            <a:pPr marL="0" indent="0">
              <a:lnSpc>
                <a:spcPct val="150000"/>
              </a:lnSpc>
              <a:buClr>
                <a:schemeClr val="tx1"/>
              </a:buClr>
              <a:buNone/>
              <a:defRPr/>
            </a:pPr>
            <a:endParaRPr lang="en-GB" altLang="en-US" sz="2400" kern="0" dirty="0">
              <a:effectLst/>
              <a:latin typeface="SassoonCRInfant" panose="00000400000000000000" pitchFamily="2" charset="0"/>
            </a:endParaRPr>
          </a:p>
          <a:p>
            <a:pPr marL="0" indent="0">
              <a:lnSpc>
                <a:spcPct val="150000"/>
              </a:lnSpc>
              <a:buClr>
                <a:schemeClr val="tx1"/>
              </a:buClr>
              <a:buNone/>
              <a:defRPr/>
            </a:pPr>
            <a:r>
              <a:rPr lang="en-GB" altLang="en-US" sz="2400" kern="0" dirty="0">
                <a:effectLst/>
                <a:latin typeface="SassoonCRInfant" panose="00000400000000000000" pitchFamily="2" charset="0"/>
              </a:rPr>
              <a:t>Here are a few…</a:t>
            </a:r>
          </a:p>
        </p:txBody>
      </p:sp>
    </p:spTree>
    <p:extLst>
      <p:ext uri="{BB962C8B-B14F-4D97-AF65-F5344CB8AC3E}">
        <p14:creationId xmlns:p14="http://schemas.microsoft.com/office/powerpoint/2010/main" val="3975484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Title 1"/>
          <p:cNvSpPr>
            <a:spLocks/>
          </p:cNvSpPr>
          <p:nvPr/>
        </p:nvSpPr>
        <p:spPr bwMode="auto">
          <a:xfrm>
            <a:off x="1971675" y="125413"/>
            <a:ext cx="8459788" cy="1143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lvl="1" algn="ctr"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en-US" sz="3600" dirty="0">
                <a:solidFill>
                  <a:schemeClr val="tx2"/>
                </a:solidFill>
                <a:latin typeface="SassoonCRInfant" panose="02010503020300020003" pitchFamily="2" charset="0"/>
              </a:rPr>
              <a:t>Spellings </a:t>
            </a:r>
            <a:endParaRPr lang="en-GB" altLang="en-US" sz="3600" dirty="0">
              <a:solidFill>
                <a:schemeClr val="tx2"/>
              </a:solidFill>
            </a:endParaRPr>
          </a:p>
        </p:txBody>
      </p:sp>
      <p:pic>
        <p:nvPicPr>
          <p:cNvPr id="21507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21" t="50520" r="40007" b="7808"/>
          <a:stretch>
            <a:fillRect/>
          </a:stretch>
        </p:blipFill>
        <p:spPr bwMode="auto">
          <a:xfrm>
            <a:off x="3287714" y="227013"/>
            <a:ext cx="979487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21" t="50520" r="40007" b="7808"/>
          <a:stretch>
            <a:fillRect/>
          </a:stretch>
        </p:blipFill>
        <p:spPr bwMode="auto">
          <a:xfrm>
            <a:off x="8399464" y="227013"/>
            <a:ext cx="979487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2365375" y="2384425"/>
            <a:ext cx="7316788" cy="2808288"/>
          </a:xfrm>
          <a:prstGeom prst="rect">
            <a:avLst/>
          </a:prstGeom>
          <a:solidFill>
            <a:schemeClr val="bg1">
              <a:lumMod val="60000"/>
              <a:lumOff val="40000"/>
              <a:alpha val="7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marL="0" indent="0">
              <a:lnSpc>
                <a:spcPct val="150000"/>
              </a:lnSpc>
              <a:buClr>
                <a:schemeClr val="tx1"/>
              </a:buClr>
              <a:buNone/>
              <a:defRPr/>
            </a:pPr>
            <a:r>
              <a:rPr lang="en-GB" altLang="en-US" sz="2400" kern="0" dirty="0">
                <a:effectLst/>
                <a:latin typeface="SassoonCRInfant" panose="00000400000000000000" pitchFamily="2" charset="0"/>
              </a:rPr>
              <a:t> </a:t>
            </a:r>
          </a:p>
        </p:txBody>
      </p:sp>
      <p:pic>
        <p:nvPicPr>
          <p:cNvPr id="2151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8" t="18985" r="12236" b="15108"/>
          <a:stretch>
            <a:fillRect/>
          </a:stretch>
        </p:blipFill>
        <p:spPr bwMode="auto">
          <a:xfrm>
            <a:off x="3287713" y="2565401"/>
            <a:ext cx="5472112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7561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Title 1"/>
          <p:cNvSpPr>
            <a:spLocks/>
          </p:cNvSpPr>
          <p:nvPr/>
        </p:nvSpPr>
        <p:spPr bwMode="auto">
          <a:xfrm>
            <a:off x="1971675" y="125413"/>
            <a:ext cx="8459788" cy="1143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lvl="1" algn="ctr"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en-US" sz="3600" dirty="0">
                <a:solidFill>
                  <a:schemeClr val="tx2"/>
                </a:solidFill>
                <a:latin typeface="SassoonCRInfant" panose="02010503020300020003" pitchFamily="2" charset="0"/>
              </a:rPr>
              <a:t>Spellings </a:t>
            </a:r>
            <a:endParaRPr lang="en-GB" altLang="en-US" sz="3600" dirty="0">
              <a:solidFill>
                <a:schemeClr val="tx2"/>
              </a:solidFill>
            </a:endParaRPr>
          </a:p>
        </p:txBody>
      </p:sp>
      <p:pic>
        <p:nvPicPr>
          <p:cNvPr id="2253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21" t="50520" r="40007" b="7808"/>
          <a:stretch>
            <a:fillRect/>
          </a:stretch>
        </p:blipFill>
        <p:spPr bwMode="auto">
          <a:xfrm>
            <a:off x="3287714" y="227013"/>
            <a:ext cx="979487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21" t="50520" r="40007" b="7808"/>
          <a:stretch>
            <a:fillRect/>
          </a:stretch>
        </p:blipFill>
        <p:spPr bwMode="auto">
          <a:xfrm>
            <a:off x="8399464" y="227013"/>
            <a:ext cx="979487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2544763" y="2276475"/>
            <a:ext cx="7315200" cy="2808288"/>
          </a:xfrm>
          <a:prstGeom prst="rect">
            <a:avLst/>
          </a:prstGeom>
          <a:solidFill>
            <a:schemeClr val="bg1">
              <a:lumMod val="60000"/>
              <a:lumOff val="40000"/>
              <a:alpha val="7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marL="0" indent="0">
              <a:lnSpc>
                <a:spcPct val="150000"/>
              </a:lnSpc>
              <a:buClr>
                <a:schemeClr val="tx1"/>
              </a:buClr>
              <a:buNone/>
              <a:defRPr/>
            </a:pPr>
            <a:r>
              <a:rPr lang="en-GB" altLang="en-US" sz="2400" kern="0" dirty="0">
                <a:effectLst/>
                <a:latin typeface="SassoonCRInfant" panose="00000400000000000000" pitchFamily="2" charset="0"/>
              </a:rPr>
              <a:t> </a:t>
            </a:r>
          </a:p>
        </p:txBody>
      </p:sp>
      <p:pic>
        <p:nvPicPr>
          <p:cNvPr id="22534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3" t="17931" r="11977" b="15817"/>
          <a:stretch>
            <a:fillRect/>
          </a:stretch>
        </p:blipFill>
        <p:spPr bwMode="auto">
          <a:xfrm>
            <a:off x="3373438" y="2446338"/>
            <a:ext cx="5549900" cy="247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728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D6E1F5"/>
          </a:solidFill>
        </p:spPr>
        <p:txBody>
          <a:bodyPr/>
          <a:lstStyle/>
          <a:p>
            <a:r>
              <a:rPr lang="en-GB" dirty="0">
                <a:latin typeface="SassoonCRInfant" panose="02010503020300020003" pitchFamily="2" charset="0"/>
              </a:rPr>
              <a:t>Classroom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065655"/>
            <a:ext cx="9768840" cy="4351338"/>
          </a:xfrm>
          <a:solidFill>
            <a:srgbClr val="D6E1F5"/>
          </a:solidFill>
        </p:spPr>
        <p:txBody>
          <a:bodyPr/>
          <a:lstStyle/>
          <a:p>
            <a:r>
              <a:rPr lang="en-GB" dirty="0" smtClean="0">
                <a:latin typeface="SassoonCRInfant" panose="02010503020300020003" pitchFamily="2" charset="0"/>
              </a:rPr>
              <a:t>Please </a:t>
            </a:r>
            <a:r>
              <a:rPr lang="en-GB" dirty="0">
                <a:latin typeface="SassoonCRInfant" panose="02010503020300020003" pitchFamily="2" charset="0"/>
              </a:rPr>
              <a:t>enter through the entrance most convenient for you (08:40)</a:t>
            </a:r>
          </a:p>
          <a:p>
            <a:r>
              <a:rPr lang="en-GB" dirty="0">
                <a:latin typeface="SassoonCRInfant" panose="02010503020300020003" pitchFamily="2" charset="0"/>
              </a:rPr>
              <a:t>Pick up from the KS2 </a:t>
            </a:r>
            <a:r>
              <a:rPr lang="en-GB" dirty="0" smtClean="0">
                <a:latin typeface="SassoonCRInfant" panose="02010503020300020003" pitchFamily="2" charset="0"/>
              </a:rPr>
              <a:t>toilets </a:t>
            </a:r>
          </a:p>
          <a:p>
            <a:r>
              <a:rPr lang="en-GB" dirty="0" smtClean="0">
                <a:latin typeface="SassoonCRInfant" panose="02010503020300020003" pitchFamily="2" charset="0"/>
              </a:rPr>
              <a:t>Miss Vaughan/Mack </a:t>
            </a:r>
            <a:r>
              <a:rPr lang="en-GB" dirty="0">
                <a:latin typeface="SassoonCRInfant" panose="02010503020300020003" pitchFamily="2" charset="0"/>
              </a:rPr>
              <a:t>will dismiss at the end of the day (15:15)</a:t>
            </a:r>
          </a:p>
          <a:p>
            <a:endParaRPr lang="en-GB" dirty="0">
              <a:latin typeface="SassoonCRInfant" panose="020105030203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05609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Title 1"/>
          <p:cNvSpPr>
            <a:spLocks/>
          </p:cNvSpPr>
          <p:nvPr/>
        </p:nvSpPr>
        <p:spPr bwMode="auto">
          <a:xfrm>
            <a:off x="1971675" y="125413"/>
            <a:ext cx="8459788" cy="1143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lvl="1" algn="ctr"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en-US" sz="3600" dirty="0">
                <a:solidFill>
                  <a:schemeClr val="tx2"/>
                </a:solidFill>
                <a:latin typeface="SassoonCRInfant" panose="02010503020300020003" pitchFamily="2" charset="0"/>
              </a:rPr>
              <a:t>Spellings </a:t>
            </a:r>
            <a:endParaRPr lang="en-GB" altLang="en-US" sz="3600" dirty="0">
              <a:solidFill>
                <a:schemeClr val="tx2"/>
              </a:solidFill>
            </a:endParaRPr>
          </a:p>
        </p:txBody>
      </p:sp>
      <p:pic>
        <p:nvPicPr>
          <p:cNvPr id="23555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21" t="50520" r="40007" b="7808"/>
          <a:stretch>
            <a:fillRect/>
          </a:stretch>
        </p:blipFill>
        <p:spPr bwMode="auto">
          <a:xfrm>
            <a:off x="3287714" y="227013"/>
            <a:ext cx="979487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21" t="50520" r="40007" b="7808"/>
          <a:stretch>
            <a:fillRect/>
          </a:stretch>
        </p:blipFill>
        <p:spPr bwMode="auto">
          <a:xfrm>
            <a:off x="8399464" y="227013"/>
            <a:ext cx="979487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2544763" y="2276475"/>
            <a:ext cx="7315200" cy="2808288"/>
          </a:xfrm>
          <a:prstGeom prst="rect">
            <a:avLst/>
          </a:prstGeom>
          <a:solidFill>
            <a:schemeClr val="bg1">
              <a:lumMod val="60000"/>
              <a:lumOff val="40000"/>
              <a:alpha val="7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marL="0" indent="0">
              <a:lnSpc>
                <a:spcPct val="150000"/>
              </a:lnSpc>
              <a:buClr>
                <a:schemeClr val="tx1"/>
              </a:buClr>
              <a:buNone/>
              <a:defRPr/>
            </a:pPr>
            <a:r>
              <a:rPr lang="en-GB" altLang="en-US" sz="2400" kern="0" dirty="0">
                <a:effectLst/>
                <a:latin typeface="SassoonCRInfant" panose="00000400000000000000" pitchFamily="2" charset="0"/>
              </a:rPr>
              <a:t> </a:t>
            </a:r>
          </a:p>
        </p:txBody>
      </p:sp>
      <p:pic>
        <p:nvPicPr>
          <p:cNvPr id="23558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1088" y="2276476"/>
            <a:ext cx="5160962" cy="288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3062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Title 1"/>
          <p:cNvSpPr>
            <a:spLocks/>
          </p:cNvSpPr>
          <p:nvPr/>
        </p:nvSpPr>
        <p:spPr bwMode="auto">
          <a:xfrm>
            <a:off x="1971675" y="125413"/>
            <a:ext cx="8459788" cy="1143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lvl="1" algn="ctr"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en-US" sz="3600" dirty="0">
                <a:solidFill>
                  <a:schemeClr val="tx2"/>
                </a:solidFill>
                <a:latin typeface="SassoonCRInfant" panose="02010503020300020003" pitchFamily="2" charset="0"/>
              </a:rPr>
              <a:t>Spellings </a:t>
            </a:r>
            <a:endParaRPr lang="en-GB" altLang="en-US" sz="3600" dirty="0">
              <a:solidFill>
                <a:schemeClr val="tx2"/>
              </a:solidFill>
            </a:endParaRPr>
          </a:p>
        </p:txBody>
      </p:sp>
      <p:pic>
        <p:nvPicPr>
          <p:cNvPr id="24579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21" t="50520" r="40007" b="7808"/>
          <a:stretch>
            <a:fillRect/>
          </a:stretch>
        </p:blipFill>
        <p:spPr bwMode="auto">
          <a:xfrm>
            <a:off x="3287714" y="227013"/>
            <a:ext cx="979487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21" t="50520" r="40007" b="7808"/>
          <a:stretch>
            <a:fillRect/>
          </a:stretch>
        </p:blipFill>
        <p:spPr bwMode="auto">
          <a:xfrm>
            <a:off x="8399464" y="227013"/>
            <a:ext cx="979487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2544763" y="2276475"/>
            <a:ext cx="7315200" cy="2808288"/>
          </a:xfrm>
          <a:prstGeom prst="rect">
            <a:avLst/>
          </a:prstGeom>
          <a:solidFill>
            <a:schemeClr val="bg1">
              <a:lumMod val="60000"/>
              <a:lumOff val="40000"/>
              <a:alpha val="7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marL="0" indent="0">
              <a:lnSpc>
                <a:spcPct val="150000"/>
              </a:lnSpc>
              <a:buClr>
                <a:schemeClr val="tx1"/>
              </a:buClr>
              <a:buNone/>
              <a:defRPr/>
            </a:pPr>
            <a:r>
              <a:rPr lang="en-GB" altLang="en-US" sz="2400" kern="0" dirty="0">
                <a:effectLst/>
                <a:latin typeface="SassoonCRInfant" panose="00000400000000000000" pitchFamily="2" charset="0"/>
              </a:rPr>
              <a:t> </a:t>
            </a:r>
          </a:p>
        </p:txBody>
      </p:sp>
      <p:pic>
        <p:nvPicPr>
          <p:cNvPr id="2458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8" t="18744" r="11523" b="14838"/>
          <a:stretch>
            <a:fillRect/>
          </a:stretch>
        </p:blipFill>
        <p:spPr bwMode="auto">
          <a:xfrm>
            <a:off x="3475039" y="2457451"/>
            <a:ext cx="5400675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334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Title 1"/>
          <p:cNvSpPr>
            <a:spLocks/>
          </p:cNvSpPr>
          <p:nvPr/>
        </p:nvSpPr>
        <p:spPr bwMode="auto">
          <a:xfrm>
            <a:off x="1971675" y="125413"/>
            <a:ext cx="8459788" cy="1143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lvl="1" algn="ctr"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en-US" sz="3600" dirty="0">
                <a:solidFill>
                  <a:schemeClr val="tx2"/>
                </a:solidFill>
                <a:latin typeface="SassoonCRInfant" panose="02010503020300020003" pitchFamily="2" charset="0"/>
              </a:rPr>
              <a:t>Spellings </a:t>
            </a:r>
            <a:endParaRPr lang="en-GB" altLang="en-US" sz="3600" dirty="0">
              <a:solidFill>
                <a:schemeClr val="tx2"/>
              </a:solidFill>
            </a:endParaRPr>
          </a:p>
        </p:txBody>
      </p:sp>
      <p:pic>
        <p:nvPicPr>
          <p:cNvPr id="25603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21" t="50520" r="40007" b="7808"/>
          <a:stretch>
            <a:fillRect/>
          </a:stretch>
        </p:blipFill>
        <p:spPr bwMode="auto">
          <a:xfrm>
            <a:off x="3287714" y="227013"/>
            <a:ext cx="979487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21" t="50520" r="40007" b="7808"/>
          <a:stretch>
            <a:fillRect/>
          </a:stretch>
        </p:blipFill>
        <p:spPr bwMode="auto">
          <a:xfrm>
            <a:off x="8399464" y="227013"/>
            <a:ext cx="979487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2544763" y="2276475"/>
            <a:ext cx="7315200" cy="2808288"/>
          </a:xfrm>
          <a:prstGeom prst="rect">
            <a:avLst/>
          </a:prstGeom>
          <a:solidFill>
            <a:schemeClr val="bg1">
              <a:lumMod val="60000"/>
              <a:lumOff val="40000"/>
              <a:alpha val="7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marL="0" indent="0">
              <a:lnSpc>
                <a:spcPct val="150000"/>
              </a:lnSpc>
              <a:buClr>
                <a:schemeClr val="tx1"/>
              </a:buClr>
              <a:buNone/>
              <a:defRPr/>
            </a:pPr>
            <a:r>
              <a:rPr lang="en-GB" altLang="en-US" sz="2400" kern="0" dirty="0">
                <a:effectLst/>
                <a:latin typeface="SassoonCRInfant" panose="00000400000000000000" pitchFamily="2" charset="0"/>
              </a:rPr>
              <a:t> </a:t>
            </a:r>
          </a:p>
        </p:txBody>
      </p:sp>
      <p:pic>
        <p:nvPicPr>
          <p:cNvPr id="25606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3" t="17081" r="10684" b="18391"/>
          <a:stretch>
            <a:fillRect/>
          </a:stretch>
        </p:blipFill>
        <p:spPr bwMode="auto">
          <a:xfrm>
            <a:off x="3287714" y="2457451"/>
            <a:ext cx="5545137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1236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56005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ogo">
            <a:extLst>
              <a:ext uri="{FF2B5EF4-FFF2-40B4-BE49-F238E27FC236}">
                <a16:creationId xmlns:a16="http://schemas.microsoft.com/office/drawing/2014/main" id="{0450FFF6-2327-2F77-E236-1F2A72703B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9363" y="95650"/>
            <a:ext cx="3102601" cy="876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52ED659-238B-13A5-A19F-F55912266C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0908" y="2452739"/>
            <a:ext cx="6554115" cy="40201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E86CFE5-9122-22CE-E0C3-ABA159991D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9849" y="95723"/>
            <a:ext cx="4887007" cy="895475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FE1CEF6A-516F-B805-EDAF-9903B96AF890}"/>
              </a:ext>
            </a:extLst>
          </p:cNvPr>
          <p:cNvGrpSpPr/>
          <p:nvPr/>
        </p:nvGrpSpPr>
        <p:grpSpPr>
          <a:xfrm>
            <a:off x="2130908" y="1256996"/>
            <a:ext cx="6554114" cy="827668"/>
            <a:chOff x="2045010" y="1239921"/>
            <a:chExt cx="6554114" cy="827668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7A3A85A-6321-FFA1-E434-A502D8F2674F}"/>
                </a:ext>
              </a:extLst>
            </p:cNvPr>
            <p:cNvSpPr txBox="1"/>
            <p:nvPr/>
          </p:nvSpPr>
          <p:spPr>
            <a:xfrm>
              <a:off x="2045010" y="1535867"/>
              <a:ext cx="6554114" cy="400110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en-GB" sz="2000" dirty="0">
                  <a:latin typeface="SassoonCRInfant" panose="02010503020300020003" pitchFamily="2" charset="0"/>
                </a:rPr>
                <a:t>The children look so smart – thank you.</a:t>
              </a:r>
            </a:p>
          </p:txBody>
        </p:sp>
        <p:pic>
          <p:nvPicPr>
            <p:cNvPr id="5" name="Picture 4" descr="A cartoon emoji with a thumbs up&#10;&#10;Description automatically generated">
              <a:extLst>
                <a:ext uri="{FF2B5EF4-FFF2-40B4-BE49-F238E27FC236}">
                  <a16:creationId xmlns:a16="http://schemas.microsoft.com/office/drawing/2014/main" id="{EECD9933-08A9-AADA-D53D-7F08829CF4C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xmlns="" r:id="rId6"/>
                </a:ext>
              </a:extLst>
            </a:blip>
            <a:stretch>
              <a:fillRect/>
            </a:stretch>
          </p:blipFill>
          <p:spPr>
            <a:xfrm>
              <a:off x="6976524" y="1239921"/>
              <a:ext cx="1185028" cy="82766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63479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ogo">
            <a:extLst>
              <a:ext uri="{FF2B5EF4-FFF2-40B4-BE49-F238E27FC236}">
                <a16:creationId xmlns:a16="http://schemas.microsoft.com/office/drawing/2014/main" id="{0450FFF6-2327-2F77-E236-1F2A72703B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9363" y="95650"/>
            <a:ext cx="3102601" cy="876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E1C38FE-4F63-1D02-C792-B27A5C11BC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26724" y="5115852"/>
            <a:ext cx="1103458" cy="1491488"/>
          </a:xfrm>
          <a:prstGeom prst="rect">
            <a:avLst/>
          </a:prstGeom>
        </p:spPr>
      </p:pic>
      <p:pic>
        <p:nvPicPr>
          <p:cNvPr id="12" name="Picture 11" descr="A cartoon of kids playing with a ball&#10;&#10;Description automatically generated">
            <a:extLst>
              <a:ext uri="{FF2B5EF4-FFF2-40B4-BE49-F238E27FC236}">
                <a16:creationId xmlns:a16="http://schemas.microsoft.com/office/drawing/2014/main" id="{B40D7F7A-D43D-B706-45FB-63C88F5851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5"/>
              </a:ext>
            </a:extLst>
          </a:blip>
          <a:stretch>
            <a:fillRect/>
          </a:stretch>
        </p:blipFill>
        <p:spPr>
          <a:xfrm>
            <a:off x="224365" y="5385644"/>
            <a:ext cx="1519655" cy="1308328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9C971CB5-14E1-6A9F-C006-09E2EEE52A41}"/>
              </a:ext>
            </a:extLst>
          </p:cNvPr>
          <p:cNvGrpSpPr/>
          <p:nvPr/>
        </p:nvGrpSpPr>
        <p:grpSpPr>
          <a:xfrm>
            <a:off x="3474394" y="161272"/>
            <a:ext cx="5457939" cy="1200329"/>
            <a:chOff x="3474394" y="161272"/>
            <a:chExt cx="5457939" cy="1200329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65ABFB5-00A3-564B-3AC8-5812AA54CBE4}"/>
                </a:ext>
              </a:extLst>
            </p:cNvPr>
            <p:cNvSpPr txBox="1"/>
            <p:nvPr/>
          </p:nvSpPr>
          <p:spPr>
            <a:xfrm>
              <a:off x="3474394" y="161272"/>
              <a:ext cx="5457939" cy="1200329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en-GB" sz="7200" dirty="0"/>
                <a:t>   PE Days</a:t>
              </a:r>
            </a:p>
          </p:txBody>
        </p:sp>
        <p:pic>
          <p:nvPicPr>
            <p:cNvPr id="6" name="Picture 5" descr="A cartoon of a child kicking a football ball&#10;&#10;Description automatically generated">
              <a:extLst>
                <a:ext uri="{FF2B5EF4-FFF2-40B4-BE49-F238E27FC236}">
                  <a16:creationId xmlns:a16="http://schemas.microsoft.com/office/drawing/2014/main" id="{AF168CB6-6652-C817-3CE4-21A1C790BD7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xmlns="" r:id="rId7"/>
                </a:ext>
              </a:extLst>
            </a:blip>
            <a:stretch>
              <a:fillRect/>
            </a:stretch>
          </p:blipFill>
          <p:spPr>
            <a:xfrm>
              <a:off x="7815945" y="213983"/>
              <a:ext cx="1100996" cy="1147618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A23B8F75-B4B1-647C-F283-68053084B957}"/>
              </a:ext>
            </a:extLst>
          </p:cNvPr>
          <p:cNvSpPr txBox="1"/>
          <p:nvPr/>
        </p:nvSpPr>
        <p:spPr>
          <a:xfrm>
            <a:off x="810403" y="1678308"/>
            <a:ext cx="8675342" cy="123110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>
                <a:latin typeface="SassoonCRInfant" panose="02010503020300020003" pitchFamily="2" charset="0"/>
              </a:rPr>
              <a:t>Yousafzai’s </a:t>
            </a:r>
            <a:r>
              <a:rPr lang="en-GB" sz="3200" dirty="0" smtClean="0">
                <a:latin typeface="SassoonCRInfant" panose="02010503020300020003" pitchFamily="2" charset="0"/>
              </a:rPr>
              <a:t>PE </a:t>
            </a:r>
            <a:r>
              <a:rPr lang="en-GB" sz="3200" dirty="0">
                <a:latin typeface="SassoonCRInfant" panose="02010503020300020003" pitchFamily="2" charset="0"/>
              </a:rPr>
              <a:t>days </a:t>
            </a:r>
            <a:r>
              <a:rPr lang="en-GB" sz="3200" dirty="0" smtClean="0">
                <a:latin typeface="SassoonCRInfant" panose="02010503020300020003" pitchFamily="2" charset="0"/>
              </a:rPr>
              <a:t>are</a:t>
            </a:r>
            <a:endParaRPr lang="en-GB" sz="3200" dirty="0">
              <a:latin typeface="SassoonCRInfant" panose="02010503020300020003" pitchFamily="2" charset="0"/>
            </a:endParaRPr>
          </a:p>
          <a:p>
            <a:endParaRPr lang="en-GB" sz="1000" dirty="0">
              <a:latin typeface="SassoonCRInfant" panose="02010503020300020003" pitchFamily="2" charset="0"/>
            </a:endParaRPr>
          </a:p>
          <a:p>
            <a:pPr algn="ctr"/>
            <a:r>
              <a:rPr lang="en-GB" sz="3200" b="1" dirty="0" smtClean="0">
                <a:latin typeface="SassoonCRInfant" panose="02010503020300020003" pitchFamily="2" charset="0"/>
              </a:rPr>
              <a:t>Tuesday</a:t>
            </a:r>
            <a:endParaRPr lang="en-GB" sz="3200" b="1" dirty="0">
              <a:latin typeface="SassoonCRInfant" panose="02010503020300020003" pitchFamily="2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190F33B-2E7A-816E-E243-72A91A38BFA0}"/>
              </a:ext>
            </a:extLst>
          </p:cNvPr>
          <p:cNvGrpSpPr/>
          <p:nvPr/>
        </p:nvGrpSpPr>
        <p:grpSpPr>
          <a:xfrm>
            <a:off x="2478158" y="3264330"/>
            <a:ext cx="7033618" cy="3225204"/>
            <a:chOff x="3053052" y="3264330"/>
            <a:chExt cx="6458723" cy="3225204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BF22BE37-554B-13A4-AB04-0A165F11716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053052" y="3742170"/>
              <a:ext cx="5515745" cy="2747364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018B076C-6624-FB26-E6DA-F108B34421E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489867" y="3264330"/>
              <a:ext cx="2021908" cy="18515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52426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ogo">
            <a:extLst>
              <a:ext uri="{FF2B5EF4-FFF2-40B4-BE49-F238E27FC236}">
                <a16:creationId xmlns:a16="http://schemas.microsoft.com/office/drawing/2014/main" id="{0450FFF6-2327-2F77-E236-1F2A72703B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9363" y="95650"/>
            <a:ext cx="3102601" cy="876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6DC6086-6DDF-BCF7-EA82-97BA0C3DA701}"/>
              </a:ext>
            </a:extLst>
          </p:cNvPr>
          <p:cNvSpPr txBox="1"/>
          <p:nvPr/>
        </p:nvSpPr>
        <p:spPr>
          <a:xfrm>
            <a:off x="3445568" y="161272"/>
            <a:ext cx="5616926" cy="92333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5400" dirty="0" smtClean="0">
                <a:latin typeface="SassoonCRInfant" panose="02010503020300020003" pitchFamily="2" charset="0"/>
              </a:rPr>
              <a:t>Yousafzai </a:t>
            </a:r>
            <a:r>
              <a:rPr lang="en-GB" sz="5400" dirty="0">
                <a:latin typeface="SassoonCRInfant" panose="02010503020300020003" pitchFamily="2" charset="0"/>
              </a:rPr>
              <a:t>d</a:t>
            </a:r>
            <a:r>
              <a:rPr lang="en-GB" sz="5400" dirty="0" smtClean="0">
                <a:latin typeface="SassoonCRInfant" panose="02010503020300020003" pitchFamily="2" charset="0"/>
              </a:rPr>
              <a:t>ays </a:t>
            </a:r>
            <a:r>
              <a:rPr lang="en-GB" sz="5400" dirty="0" smtClean="0">
                <a:latin typeface="SassoonCRInfant" panose="02010503020300020003" pitchFamily="2" charset="0"/>
              </a:rPr>
              <a:t>for:</a:t>
            </a:r>
            <a:endParaRPr lang="en-GB" sz="5400" dirty="0">
              <a:latin typeface="SassoonCRInfant" panose="02010503020300020003" pitchFamily="2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3241964" y="2298086"/>
            <a:ext cx="5616926" cy="740664"/>
            <a:chOff x="3472519" y="2809669"/>
            <a:chExt cx="5616926" cy="740664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E00AD70-227B-7F50-DF76-5913AC70BF41}"/>
                </a:ext>
              </a:extLst>
            </p:cNvPr>
            <p:cNvSpPr txBox="1"/>
            <p:nvPr/>
          </p:nvSpPr>
          <p:spPr>
            <a:xfrm>
              <a:off x="3472519" y="2895587"/>
              <a:ext cx="5616926" cy="584775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en-GB" sz="3200" dirty="0" smtClean="0">
                  <a:latin typeface="SassoonCRInfant" panose="02010503020300020003" pitchFamily="2" charset="0"/>
                </a:rPr>
                <a:t>Computing:	MONDAY</a:t>
              </a:r>
              <a:endParaRPr lang="en-GB" sz="3200" dirty="0">
                <a:latin typeface="SassoonCRInfant" panose="02010503020300020003" pitchFamily="2" charset="0"/>
              </a:endParaRPr>
            </a:p>
          </p:txBody>
        </p:sp>
        <p:pic>
          <p:nvPicPr>
            <p:cNvPr id="2" name="Picture 1" descr="File:Dell Desktop Computer in school classroom.jpg - Wikimedia Commons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01893" y="2809669"/>
              <a:ext cx="987552" cy="740664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3448335" y="3373776"/>
            <a:ext cx="5616926" cy="708196"/>
            <a:chOff x="3472519" y="4325579"/>
            <a:chExt cx="5616926" cy="708196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E00AD70-227B-7F50-DF76-5913AC70BF41}"/>
                </a:ext>
              </a:extLst>
            </p:cNvPr>
            <p:cNvSpPr txBox="1"/>
            <p:nvPr/>
          </p:nvSpPr>
          <p:spPr>
            <a:xfrm>
              <a:off x="3472519" y="4387290"/>
              <a:ext cx="5616926" cy="584775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en-GB" sz="3200" dirty="0" smtClean="0">
                  <a:latin typeface="SassoonCRInfant" panose="02010503020300020003" pitchFamily="2" charset="0"/>
                </a:rPr>
                <a:t>Library:		</a:t>
              </a:r>
              <a:r>
                <a:rPr lang="en-GB" sz="3200" dirty="0" smtClean="0">
                  <a:latin typeface="SassoonCRInfant" panose="02010503020300020003" pitchFamily="2" charset="0"/>
                </a:rPr>
                <a:t>Tuesday</a:t>
              </a:r>
              <a:endParaRPr lang="en-GB" sz="3200" dirty="0">
                <a:latin typeface="SassoonCRInfant" panose="02010503020300020003" pitchFamily="2" charset="0"/>
              </a:endParaRPr>
            </a:p>
          </p:txBody>
        </p:sp>
        <p:pic>
          <p:nvPicPr>
            <p:cNvPr id="18" name="Picture 17" descr="Un Paladín en el Infierno: octubre 20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8171" y="4325579"/>
              <a:ext cx="1082377" cy="708196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3960001" y="4407749"/>
            <a:ext cx="3845488" cy="2185060"/>
            <a:chOff x="3960001" y="4407749"/>
            <a:chExt cx="3845488" cy="2185060"/>
          </a:xfrm>
        </p:grpSpPr>
        <p:sp>
          <p:nvSpPr>
            <p:cNvPr id="6" name="Wave 5"/>
            <p:cNvSpPr/>
            <p:nvPr/>
          </p:nvSpPr>
          <p:spPr>
            <a:xfrm>
              <a:off x="3960001" y="4407749"/>
              <a:ext cx="3845488" cy="2185060"/>
            </a:xfrm>
            <a:prstGeom prst="wav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GB" sz="2000" b="1" dirty="0" smtClean="0">
                <a:solidFill>
                  <a:schemeClr val="tx1"/>
                </a:solidFill>
              </a:endParaRPr>
            </a:p>
            <a:p>
              <a:r>
                <a:rPr lang="en-GB" sz="2000" b="1" dirty="0" smtClean="0">
                  <a:solidFill>
                    <a:schemeClr val="tx1"/>
                  </a:solidFill>
                </a:rPr>
                <a:t>Dates TBC:</a:t>
              </a:r>
            </a:p>
            <a:p>
              <a:endParaRPr lang="en-GB" sz="1000" b="1" dirty="0" smtClean="0">
                <a:solidFill>
                  <a:schemeClr val="tx1"/>
                </a:solidFill>
              </a:endParaRPr>
            </a:p>
            <a:p>
              <a:r>
                <a:rPr lang="en-GB" sz="2000" b="1" dirty="0" smtClean="0">
                  <a:solidFill>
                    <a:schemeClr val="tx1"/>
                  </a:solidFill>
                </a:rPr>
                <a:t>Christmas show</a:t>
              </a:r>
            </a:p>
            <a:p>
              <a:endParaRPr lang="en-GB" sz="1000" b="1" dirty="0">
                <a:solidFill>
                  <a:schemeClr val="tx1"/>
                </a:solidFill>
              </a:endParaRPr>
            </a:p>
            <a:p>
              <a:r>
                <a:rPr lang="en-GB" sz="2000" b="1" dirty="0" smtClean="0">
                  <a:solidFill>
                    <a:schemeClr val="tx1"/>
                  </a:solidFill>
                </a:rPr>
                <a:t>Upcoming trips</a:t>
              </a:r>
            </a:p>
            <a:p>
              <a:endParaRPr lang="en-GB" dirty="0"/>
            </a:p>
            <a:p>
              <a:endParaRPr lang="en-GB" dirty="0"/>
            </a:p>
          </p:txBody>
        </p:sp>
        <p:pic>
          <p:nvPicPr>
            <p:cNvPr id="7" name="Picture 6" descr="Xaveduni Productions: ¡FELIZ NAVIDAD!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5959" y="4978754"/>
              <a:ext cx="463850" cy="588981"/>
            </a:xfrm>
            <a:prstGeom prst="rect">
              <a:avLst/>
            </a:prstGeom>
          </p:spPr>
        </p:pic>
        <p:pic>
          <p:nvPicPr>
            <p:cNvPr id="8" name="Picture 7" descr="Coach Bus Red · Free vector graphic on Pixabay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1070" y="5645532"/>
              <a:ext cx="846553" cy="4347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39604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9570" y="86518"/>
            <a:ext cx="11563350" cy="834073"/>
          </a:xfrm>
          <a:solidFill>
            <a:srgbClr val="D6E1F5"/>
          </a:solidFill>
        </p:spPr>
        <p:txBody>
          <a:bodyPr>
            <a:normAutofit/>
          </a:bodyPr>
          <a:lstStyle/>
          <a:p>
            <a:r>
              <a:rPr lang="en-GB" sz="4000" dirty="0">
                <a:latin typeface="SassoonCRInfant" panose="02010503020300020003" pitchFamily="2" charset="0"/>
              </a:rPr>
              <a:t>Dates for the </a:t>
            </a:r>
            <a:r>
              <a:rPr lang="en-GB" sz="4000" dirty="0" smtClean="0">
                <a:latin typeface="SassoonCRInfant" panose="02010503020300020003" pitchFamily="2" charset="0"/>
              </a:rPr>
              <a:t>Diaries</a:t>
            </a:r>
            <a:endParaRPr lang="en-GB" sz="4000" dirty="0">
              <a:latin typeface="SassoonCRInfant" panose="02010503020300020003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6690" y="1151255"/>
            <a:ext cx="11906250" cy="4351338"/>
          </a:xfrm>
          <a:solidFill>
            <a:srgbClr val="D6E1F5"/>
          </a:solidFill>
        </p:spPr>
        <p:txBody>
          <a:bodyPr>
            <a:normAutofit/>
          </a:bodyPr>
          <a:lstStyle/>
          <a:p>
            <a:r>
              <a:rPr lang="en-GB" sz="2400" dirty="0" smtClean="0">
                <a:latin typeface="SassoonCRInfant" panose="02010503020300020003" pitchFamily="2" charset="0"/>
              </a:rPr>
              <a:t>Victorian </a:t>
            </a:r>
            <a:r>
              <a:rPr lang="en-GB" sz="2400" dirty="0" smtClean="0">
                <a:latin typeface="SassoonCRInfant" panose="02010503020300020003" pitchFamily="2" charset="0"/>
              </a:rPr>
              <a:t>Day: TBC </a:t>
            </a:r>
          </a:p>
          <a:p>
            <a:r>
              <a:rPr lang="en-GB" sz="2400" dirty="0">
                <a:latin typeface="SassoonCRInfant" panose="02010503020300020003" pitchFamily="2" charset="0"/>
              </a:rPr>
              <a:t>Deadline for secondary applications 31st October </a:t>
            </a:r>
            <a:r>
              <a:rPr lang="en-GB" sz="2400" dirty="0" smtClean="0">
                <a:latin typeface="SassoonCRInfant" panose="02010503020300020003" pitchFamily="2" charset="0"/>
              </a:rPr>
              <a:t>2024</a:t>
            </a:r>
            <a:endParaRPr lang="en-GB" sz="2400" dirty="0">
              <a:latin typeface="SassoonCRInfant" panose="02010503020300020003" pitchFamily="2" charset="0"/>
            </a:endParaRPr>
          </a:p>
          <a:p>
            <a:r>
              <a:rPr lang="en-GB" sz="2400" dirty="0">
                <a:latin typeface="SassoonCRInfant" panose="02010503020300020003" pitchFamily="2" charset="0"/>
              </a:rPr>
              <a:t>SATS will be held from Monday </a:t>
            </a:r>
            <a:r>
              <a:rPr lang="en-GB" sz="2400" dirty="0" smtClean="0">
                <a:latin typeface="SassoonCRInfant" panose="02010503020300020003" pitchFamily="2" charset="0"/>
              </a:rPr>
              <a:t>12th </a:t>
            </a:r>
            <a:r>
              <a:rPr lang="en-GB" sz="2400" dirty="0">
                <a:latin typeface="SassoonCRInfant" panose="02010503020300020003" pitchFamily="2" charset="0"/>
              </a:rPr>
              <a:t>May </a:t>
            </a:r>
            <a:r>
              <a:rPr lang="en-GB" sz="2400" dirty="0" smtClean="0">
                <a:latin typeface="SassoonCRInfant" panose="02010503020300020003" pitchFamily="2" charset="0"/>
              </a:rPr>
              <a:t>2025 </a:t>
            </a:r>
            <a:r>
              <a:rPr lang="en-GB" sz="2400" dirty="0">
                <a:latin typeface="SassoonCRInfant" panose="02010503020300020003" pitchFamily="2" charset="0"/>
              </a:rPr>
              <a:t>– Thursday </a:t>
            </a:r>
            <a:r>
              <a:rPr lang="en-GB" sz="2400" dirty="0" smtClean="0">
                <a:latin typeface="SassoonCRInfant" panose="02010503020300020003" pitchFamily="2" charset="0"/>
              </a:rPr>
              <a:t>15th </a:t>
            </a:r>
            <a:r>
              <a:rPr lang="en-GB" sz="2400" dirty="0">
                <a:latin typeface="SassoonCRInfant" panose="02010503020300020003" pitchFamily="2" charset="0"/>
              </a:rPr>
              <a:t>May 2024. </a:t>
            </a:r>
          </a:p>
          <a:p>
            <a:endParaRPr lang="en-GB" sz="2400" dirty="0">
              <a:latin typeface="SassoonCRInfant" panose="02010503020300020003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5290" y="127951"/>
            <a:ext cx="2667000" cy="7512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0747" y="2512705"/>
            <a:ext cx="5386091" cy="2989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8855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ogo">
            <a:extLst>
              <a:ext uri="{FF2B5EF4-FFF2-40B4-BE49-F238E27FC236}">
                <a16:creationId xmlns:a16="http://schemas.microsoft.com/office/drawing/2014/main" id="{0450FFF6-2327-2F77-E236-1F2A72703B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9363" y="95650"/>
            <a:ext cx="3102601" cy="876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E00AD70-227B-7F50-DF76-5913AC70BF41}"/>
              </a:ext>
            </a:extLst>
          </p:cNvPr>
          <p:cNvSpPr txBox="1"/>
          <p:nvPr/>
        </p:nvSpPr>
        <p:spPr>
          <a:xfrm>
            <a:off x="3572176" y="2511862"/>
            <a:ext cx="4572129" cy="58477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 smtClean="0"/>
              <a:t>Increase fluency</a:t>
            </a:r>
            <a:endParaRPr lang="en-GB" sz="32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E00AD70-227B-7F50-DF76-5913AC70BF41}"/>
              </a:ext>
            </a:extLst>
          </p:cNvPr>
          <p:cNvSpPr txBox="1"/>
          <p:nvPr/>
        </p:nvSpPr>
        <p:spPr>
          <a:xfrm>
            <a:off x="3572177" y="1448679"/>
            <a:ext cx="4572129" cy="58477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 smtClean="0"/>
              <a:t>Increase confidence</a:t>
            </a:r>
            <a:endParaRPr lang="en-GB" sz="32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E00AD70-227B-7F50-DF76-5913AC70BF41}"/>
              </a:ext>
            </a:extLst>
          </p:cNvPr>
          <p:cNvSpPr txBox="1"/>
          <p:nvPr/>
        </p:nvSpPr>
        <p:spPr>
          <a:xfrm>
            <a:off x="3572177" y="385496"/>
            <a:ext cx="4572129" cy="58477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 smtClean="0"/>
              <a:t>Practise regularly</a:t>
            </a:r>
            <a:endParaRPr lang="en-GB" sz="32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E00AD70-227B-7F50-DF76-5913AC70BF41}"/>
              </a:ext>
            </a:extLst>
          </p:cNvPr>
          <p:cNvSpPr txBox="1"/>
          <p:nvPr/>
        </p:nvSpPr>
        <p:spPr>
          <a:xfrm>
            <a:off x="3578775" y="3589867"/>
            <a:ext cx="4572129" cy="58477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 smtClean="0"/>
              <a:t>Tackle challenges</a:t>
            </a:r>
            <a:endParaRPr lang="en-GB" sz="32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E00AD70-227B-7F50-DF76-5913AC70BF41}"/>
              </a:ext>
            </a:extLst>
          </p:cNvPr>
          <p:cNvSpPr txBox="1"/>
          <p:nvPr/>
        </p:nvSpPr>
        <p:spPr>
          <a:xfrm>
            <a:off x="3572176" y="4857569"/>
            <a:ext cx="4606624" cy="156966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Login: </a:t>
            </a:r>
            <a:r>
              <a:rPr lang="en-US" sz="3200" dirty="0" err="1"/>
              <a:t>surnam</a:t>
            </a:r>
            <a:r>
              <a:rPr lang="en-US" sz="3200" dirty="0"/>
              <a:t>:@rkps.me</a:t>
            </a:r>
          </a:p>
          <a:p>
            <a:r>
              <a:rPr lang="en-US" sz="3200" dirty="0"/>
              <a:t>Password: words123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6785" y="2252870"/>
            <a:ext cx="3705215" cy="2003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518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ogo">
            <a:extLst>
              <a:ext uri="{FF2B5EF4-FFF2-40B4-BE49-F238E27FC236}">
                <a16:creationId xmlns:a16="http://schemas.microsoft.com/office/drawing/2014/main" id="{0450FFF6-2327-2F77-E236-1F2A72703B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9363" y="95650"/>
            <a:ext cx="3102601" cy="876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DB93B7E1-660B-4A0C-05A0-6B36E5FDAD02}"/>
              </a:ext>
            </a:extLst>
          </p:cNvPr>
          <p:cNvGrpSpPr/>
          <p:nvPr/>
        </p:nvGrpSpPr>
        <p:grpSpPr>
          <a:xfrm>
            <a:off x="3445568" y="161272"/>
            <a:ext cx="5812226" cy="1754326"/>
            <a:chOff x="3445568" y="161272"/>
            <a:chExt cx="5812226" cy="1754326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ABA6640-C829-63EA-A3A3-3328EF7342EB}"/>
                </a:ext>
              </a:extLst>
            </p:cNvPr>
            <p:cNvSpPr txBox="1"/>
            <p:nvPr/>
          </p:nvSpPr>
          <p:spPr>
            <a:xfrm>
              <a:off x="3445568" y="161272"/>
              <a:ext cx="4655127" cy="1754326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5400" dirty="0"/>
                <a:t>Special Mentions</a:t>
              </a:r>
            </a:p>
          </p:txBody>
        </p:sp>
        <p:pic>
          <p:nvPicPr>
            <p:cNvPr id="8" name="Picture 7" descr="A tree with orange leaves&#10;&#10;Description automatically generated">
              <a:extLst>
                <a:ext uri="{FF2B5EF4-FFF2-40B4-BE49-F238E27FC236}">
                  <a16:creationId xmlns:a16="http://schemas.microsoft.com/office/drawing/2014/main" id="{0CC6BE09-5EBA-3E02-9E97-8ABE1F7A33A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xmlns="" r:id="rId4"/>
                </a:ext>
              </a:extLst>
            </a:blip>
            <a:stretch>
              <a:fillRect/>
            </a:stretch>
          </p:blipFill>
          <p:spPr>
            <a:xfrm>
              <a:off x="7503468" y="161272"/>
              <a:ext cx="1754326" cy="1754326"/>
            </a:xfrm>
            <a:prstGeom prst="rect">
              <a:avLst/>
            </a:prstGeom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6E00AD70-227B-7F50-DF76-5913AC70BF41}"/>
              </a:ext>
            </a:extLst>
          </p:cNvPr>
          <p:cNvSpPr txBox="1"/>
          <p:nvPr/>
        </p:nvSpPr>
        <p:spPr>
          <a:xfrm>
            <a:off x="588476" y="3827689"/>
            <a:ext cx="9125892" cy="58477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SassoonCRInfant" panose="02010503020300020003" pitchFamily="2" charset="0"/>
              </a:rPr>
              <a:t>You will receive a Ping on the Friday before.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02F134C-D510-C7AC-7902-0C9350A55FD4}"/>
              </a:ext>
            </a:extLst>
          </p:cNvPr>
          <p:cNvGrpSpPr/>
          <p:nvPr/>
        </p:nvGrpSpPr>
        <p:grpSpPr>
          <a:xfrm>
            <a:off x="588476" y="2404534"/>
            <a:ext cx="9125892" cy="1077218"/>
            <a:chOff x="588476" y="2404534"/>
            <a:chExt cx="9125892" cy="1077218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F01E0AD-8381-EE3D-CBD1-D13058B080D4}"/>
                </a:ext>
              </a:extLst>
            </p:cNvPr>
            <p:cNvSpPr txBox="1"/>
            <p:nvPr/>
          </p:nvSpPr>
          <p:spPr>
            <a:xfrm>
              <a:off x="588476" y="2404534"/>
              <a:ext cx="9125892" cy="1077218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en-GB" sz="3200" dirty="0">
                  <a:latin typeface="SassoonCRInfant" panose="02010503020300020003" pitchFamily="2" charset="0"/>
                </a:rPr>
                <a:t>Special Mentions assemblies are every Friday after Rock Up and Read.</a:t>
              </a:r>
            </a:p>
          </p:txBody>
        </p:sp>
        <p:pic>
          <p:nvPicPr>
            <p:cNvPr id="20" name="Picture 19" descr="A green leaf with black background&#10;&#10;Description automatically generated">
              <a:extLst>
                <a:ext uri="{FF2B5EF4-FFF2-40B4-BE49-F238E27FC236}">
                  <a16:creationId xmlns:a16="http://schemas.microsoft.com/office/drawing/2014/main" id="{0452B626-1E78-4570-748F-DBB60D3A377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xmlns="" r:id="rId6"/>
                </a:ext>
              </a:extLst>
            </a:blip>
            <a:stretch>
              <a:fillRect/>
            </a:stretch>
          </p:blipFill>
          <p:spPr>
            <a:xfrm rot="4889031">
              <a:off x="8843376" y="2545470"/>
              <a:ext cx="732410" cy="732410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>
            <a:off x="598130" y="4914152"/>
            <a:ext cx="9125892" cy="1452795"/>
            <a:chOff x="598130" y="4914152"/>
            <a:chExt cx="9125892" cy="1452795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1791E3FE-FEA9-C17B-424F-817BD81094BA}"/>
                </a:ext>
              </a:extLst>
            </p:cNvPr>
            <p:cNvGrpSpPr/>
            <p:nvPr/>
          </p:nvGrpSpPr>
          <p:grpSpPr>
            <a:xfrm>
              <a:off x="598130" y="4914152"/>
              <a:ext cx="9125892" cy="1077218"/>
              <a:chOff x="598130" y="4914152"/>
              <a:chExt cx="9125892" cy="1077218"/>
            </a:xfrm>
          </p:grpSpPr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ECD8100-A959-8959-E022-A295CFF25481}"/>
                  </a:ext>
                </a:extLst>
              </p:cNvPr>
              <p:cNvSpPr txBox="1"/>
              <p:nvPr/>
            </p:nvSpPr>
            <p:spPr>
              <a:xfrm>
                <a:off x="598130" y="4914152"/>
                <a:ext cx="9125892" cy="1077218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GB" sz="3200" dirty="0">
                    <a:latin typeface="SassoonCRInfant" panose="02010503020300020003" pitchFamily="2" charset="0"/>
                  </a:rPr>
                  <a:t>You will also receive a Ping for Merit Star </a:t>
                </a:r>
                <a:r>
                  <a:rPr lang="en-GB" sz="3200" dirty="0" smtClean="0">
                    <a:latin typeface="SassoonCRInfant" panose="02010503020300020003" pitchFamily="2" charset="0"/>
                  </a:rPr>
                  <a:t>and Maths Mission Awards </a:t>
                </a:r>
                <a:r>
                  <a:rPr lang="en-GB" sz="3200" dirty="0">
                    <a:latin typeface="SassoonCRInfant" panose="02010503020300020003" pitchFamily="2" charset="0"/>
                  </a:rPr>
                  <a:t>on the Friday before.</a:t>
                </a:r>
              </a:p>
            </p:txBody>
          </p:sp>
          <p:pic>
            <p:nvPicPr>
              <p:cNvPr id="23" name="Picture 22" descr="A red star on a black background&#10;&#10;Description automatically generated">
                <a:extLst>
                  <a:ext uri="{FF2B5EF4-FFF2-40B4-BE49-F238E27FC236}">
                    <a16:creationId xmlns:a16="http://schemas.microsoft.com/office/drawing/2014/main" id="{82A949C7-4DF2-F10B-E60E-A442B06A43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xmlns="" r:id="rId8"/>
                  </a:ext>
                </a:extLst>
              </a:blip>
              <a:stretch>
                <a:fillRect/>
              </a:stretch>
            </p:blipFill>
            <p:spPr>
              <a:xfrm>
                <a:off x="9095930" y="4953000"/>
                <a:ext cx="473459" cy="473459"/>
              </a:xfrm>
              <a:prstGeom prst="rect">
                <a:avLst/>
              </a:prstGeom>
            </p:spPr>
          </p:pic>
        </p:grp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626354" y="5572534"/>
              <a:ext cx="875034" cy="7944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47635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2040</TotalTime>
  <Words>545</Words>
  <Application>Microsoft Office PowerPoint</Application>
  <PresentationFormat>Widescreen</PresentationFormat>
  <Paragraphs>109</Paragraphs>
  <Slides>33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1" baseType="lpstr">
      <vt:lpstr>Arial</vt:lpstr>
      <vt:lpstr>Calibri</vt:lpstr>
      <vt:lpstr>Calibri Light</vt:lpstr>
      <vt:lpstr>SassoonCRInfant</vt:lpstr>
      <vt:lpstr>Tahoma</vt:lpstr>
      <vt:lpstr>Wingdings</vt:lpstr>
      <vt:lpstr>XCCW Joined 15a</vt:lpstr>
      <vt:lpstr>Office Theme</vt:lpstr>
      <vt:lpstr>PowerPoint Presentation</vt:lpstr>
      <vt:lpstr>PowerPoint Presentation</vt:lpstr>
      <vt:lpstr>Classroom </vt:lpstr>
      <vt:lpstr>PowerPoint Presentation</vt:lpstr>
      <vt:lpstr>PowerPoint Presentation</vt:lpstr>
      <vt:lpstr>PowerPoint Presentation</vt:lpstr>
      <vt:lpstr>Dates for the Diaries</vt:lpstr>
      <vt:lpstr>PowerPoint Presentation</vt:lpstr>
      <vt:lpstr>PowerPoint Presentation</vt:lpstr>
      <vt:lpstr>Rock up and Read &amp; Special Mentions Assembly </vt:lpstr>
      <vt:lpstr>PowerPoint Presentation</vt:lpstr>
      <vt:lpstr>Reading - Home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Home Learning apps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Rudyard Kipling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Lindsay Vaughan</dc:creator>
  <cp:lastModifiedBy>Lindsay Vaughan</cp:lastModifiedBy>
  <cp:revision>94</cp:revision>
  <cp:lastPrinted>2024-02-20T10:58:10Z</cp:lastPrinted>
  <dcterms:created xsi:type="dcterms:W3CDTF">2024-02-06T09:22:08Z</dcterms:created>
  <dcterms:modified xsi:type="dcterms:W3CDTF">2024-09-10T11:57:00Z</dcterms:modified>
</cp:coreProperties>
</file>