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9" r:id="rId12"/>
    <p:sldId id="282" r:id="rId13"/>
    <p:sldId id="286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4C25AD-1BF4-4D5D-9AE7-8C07E7ED99B5}">
          <p14:sldIdLst>
            <p14:sldId id="256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9"/>
            <p14:sldId id="282"/>
            <p14:sldId id="286"/>
            <p14:sldId id="288"/>
          </p14:sldIdLst>
        </p14:section>
        <p14:section name="Untitled Section" id="{EB333057-8844-4264-B7E7-9D3D692F5F3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5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1A6-3A37-4BC7-B1D9-0D82501BD5A3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2608"/>
            <a:ext cx="9144000" cy="2387600"/>
          </a:xfrm>
        </p:spPr>
        <p:txBody>
          <a:bodyPr/>
          <a:lstStyle/>
          <a:p>
            <a:r>
              <a:rPr lang="en-GB" dirty="0" smtClean="0"/>
              <a:t>Year 4 Meet the Teacher 2024/25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Miss Walsh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1" y="4110910"/>
            <a:ext cx="2255592" cy="24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4640" y="660399"/>
            <a:ext cx="7335520" cy="969963"/>
          </a:xfrm>
        </p:spPr>
        <p:txBody>
          <a:bodyPr/>
          <a:lstStyle/>
          <a:p>
            <a:r>
              <a:rPr lang="en-GB" dirty="0" smtClean="0"/>
              <a:t>Times Tables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03020" y="1902778"/>
            <a:ext cx="9144000" cy="330930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Year 4 have to take a times table test in June.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We practise at school, but it would be really helpful if you could practise them at home.  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Every time they learn a times table out of order they receive a certificate in Special Mentions assembly.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1237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8760" y="323989"/>
            <a:ext cx="5801360" cy="8037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School Website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219495"/>
            <a:ext cx="7942580" cy="2493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3712760"/>
            <a:ext cx="5218352" cy="25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3755" y="480768"/>
            <a:ext cx="9740392" cy="969963"/>
          </a:xfrm>
        </p:spPr>
        <p:txBody>
          <a:bodyPr>
            <a:noAutofit/>
          </a:bodyPr>
          <a:lstStyle/>
          <a:p>
            <a:r>
              <a:rPr lang="en-GB" sz="4400" dirty="0"/>
              <a:t>Rock up and Read &amp; Special Mentions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3414" y="1764079"/>
            <a:ext cx="6670431" cy="2728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smtClean="0"/>
              <a:t>Friday morning 08:40-08:55am 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Special Mentions/Maths Mission/Star Badges: Text sent out a week in advance to invite you along to the </a:t>
            </a:r>
            <a:r>
              <a:rPr lang="en-GB" sz="2800" b="1" u="sng" dirty="0" smtClean="0"/>
              <a:t>following Friday.</a:t>
            </a:r>
          </a:p>
          <a:p>
            <a:endParaRPr lang="en-GB" sz="28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40" y="3645288"/>
            <a:ext cx="339576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7629" y="0"/>
            <a:ext cx="863374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Dates for the Diaries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3214" y="1640430"/>
            <a:ext cx="8465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 smtClean="0"/>
              <a:t>PE days: Monday – </a:t>
            </a:r>
            <a:r>
              <a:rPr lang="en-GB" sz="4000" dirty="0" smtClean="0"/>
              <a:t>Basketball</a:t>
            </a:r>
            <a:endParaRPr lang="en-GB" sz="4000" dirty="0" smtClean="0"/>
          </a:p>
          <a:p>
            <a:pPr algn="l"/>
            <a:r>
              <a:rPr lang="en-GB" sz="4000" dirty="0"/>
              <a:t> </a:t>
            </a:r>
            <a:r>
              <a:rPr lang="en-GB" sz="4000" dirty="0" smtClean="0"/>
              <a:t>               Friday - </a:t>
            </a:r>
            <a:r>
              <a:rPr lang="en-GB" sz="4000" dirty="0" err="1" smtClean="0"/>
              <a:t>Gymnaastics</a:t>
            </a:r>
            <a:endParaRPr lang="en-GB" sz="4000" dirty="0" smtClean="0"/>
          </a:p>
          <a:p>
            <a:pPr algn="l"/>
            <a:r>
              <a:rPr lang="en-GB" sz="4000" dirty="0" smtClean="0"/>
              <a:t>Computing Day: Wednesday</a:t>
            </a:r>
          </a:p>
          <a:p>
            <a:pPr algn="l"/>
            <a:r>
              <a:rPr lang="en-GB" sz="4000" dirty="0" smtClean="0"/>
              <a:t>Library Day: Thursday 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82" y="4911657"/>
            <a:ext cx="5715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2608"/>
            <a:ext cx="9144000" cy="2387600"/>
          </a:xfrm>
        </p:spPr>
        <p:txBody>
          <a:bodyPr/>
          <a:lstStyle/>
          <a:p>
            <a:r>
              <a:rPr lang="en-GB" dirty="0" smtClean="0"/>
              <a:t>Any Questions?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48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1760" y="2260917"/>
            <a:ext cx="9371232" cy="268035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Children enter through </a:t>
            </a:r>
            <a:r>
              <a:rPr lang="en-GB" sz="2800" dirty="0"/>
              <a:t>the entrance </a:t>
            </a:r>
            <a:r>
              <a:rPr lang="en-GB" sz="2800" dirty="0" smtClean="0"/>
              <a:t>in the staff car park.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Children walk straight ahead and go up the stairs to their classrooms above the Reception classrooms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Pick </a:t>
            </a:r>
            <a:r>
              <a:rPr lang="en-GB" sz="2800" dirty="0"/>
              <a:t>up from the KS2 playground </a:t>
            </a:r>
            <a:r>
              <a:rPr lang="en-GB" sz="2800" dirty="0" smtClean="0"/>
              <a:t>entrance – the same as last year</a:t>
            </a:r>
            <a:endParaRPr lang="en-GB" sz="2800" dirty="0"/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168400" y="1015999"/>
            <a:ext cx="9144000" cy="1000443"/>
          </a:xfrm>
        </p:spPr>
        <p:txBody>
          <a:bodyPr/>
          <a:lstStyle/>
          <a:p>
            <a:r>
              <a:rPr lang="en-GB" dirty="0" smtClean="0"/>
              <a:t>Where we are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28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English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11045" y="2122309"/>
            <a:ext cx="35699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Writing opportunities </a:t>
            </a:r>
            <a:r>
              <a:rPr lang="en-GB" sz="2000" dirty="0" smtClean="0"/>
              <a:t>– freeze frames, visualisations, poetry, letter of advice, diary </a:t>
            </a:r>
            <a:r>
              <a:rPr lang="en-GB" sz="2000" dirty="0"/>
              <a:t>entries, </a:t>
            </a:r>
            <a:r>
              <a:rPr lang="en-GB" sz="2000" dirty="0" smtClean="0"/>
              <a:t>writing in role </a:t>
            </a:r>
            <a:r>
              <a:rPr lang="en-GB" sz="2000" dirty="0"/>
              <a:t>and speeches.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Drama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Character building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Book Talk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4" y="1027906"/>
            <a:ext cx="3801296" cy="4930567"/>
          </a:xfrm>
          <a:prstGeom prst="rect">
            <a:avLst/>
          </a:prstGeom>
        </p:spPr>
      </p:pic>
      <p:pic>
        <p:nvPicPr>
          <p:cNvPr id="9" name="Picture 8" descr="Varjak Paw  (Varjak Paw #1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20" y="1026110"/>
            <a:ext cx="3360420" cy="493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04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55781" y="748001"/>
            <a:ext cx="9144000" cy="951490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/>
              <a:t>Maths </a:t>
            </a:r>
            <a:endParaRPr lang="en-GB" sz="5400" dirty="0"/>
          </a:p>
        </p:txBody>
      </p:sp>
      <p:sp>
        <p:nvSpPr>
          <p:cNvPr id="2" name="Rectangle 1"/>
          <p:cNvSpPr/>
          <p:nvPr/>
        </p:nvSpPr>
        <p:spPr>
          <a:xfrm>
            <a:off x="426720" y="1699491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b="1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Place Value : </a:t>
            </a:r>
            <a:r>
              <a:rPr lang="en-GB" sz="2800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Counting in 1000’s; rounding to the nearest 10 and 100; comparing and ordering numbers; roman numerals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b="1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Addition and Subtraction: </a:t>
            </a:r>
            <a:r>
              <a:rPr lang="en-GB" sz="2800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add/subtract 1,10,100,1000; add/subtract two 3 and 4 digit numbers – no exchanging and with exchanging.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b="1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Length and Perimeter: </a:t>
            </a:r>
            <a:r>
              <a:rPr lang="en-GB" sz="2800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Equivalent lengths m and cm/ mm and cm; Kilometres; Add/subtract lengths; perimeter on a grid; perimeter of a rectangle and rectilinear shapes.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GB" sz="3200" b="1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Multiplication and Division: </a:t>
            </a:r>
            <a:r>
              <a:rPr lang="en-GB" sz="2800" dirty="0">
                <a:latin typeface="Calibri Light" panose="020F03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multiply and divide by 10 and 100; multiply by 1 and 0; multiplication and division facts in the 3,6,7 and 9 times table</a:t>
            </a:r>
            <a:endParaRPr lang="en-GB" sz="4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5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274618" y="-158214"/>
            <a:ext cx="9144000" cy="2387600"/>
          </a:xfrm>
        </p:spPr>
        <p:txBody>
          <a:bodyPr/>
          <a:lstStyle/>
          <a:p>
            <a:r>
              <a:rPr lang="en-GB" dirty="0"/>
              <a:t>Reading – School 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3254" y="1493116"/>
            <a:ext cx="5619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Exciting texts at each child’s level with activities to assess their understanding. </a:t>
            </a:r>
          </a:p>
          <a:p>
            <a:r>
              <a:rPr lang="en-GB" dirty="0" smtClean="0"/>
              <a:t>Understanding different characteristics of the text using VIPERS.</a:t>
            </a:r>
          </a:p>
          <a:p>
            <a:r>
              <a:rPr lang="en-GB" dirty="0" smtClean="0"/>
              <a:t>These help children grow as readers and understand the authors intentions.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237" t="6286" r="15653" b="5392"/>
          <a:stretch/>
        </p:blipFill>
        <p:spPr>
          <a:xfrm>
            <a:off x="7869382" y="93718"/>
            <a:ext cx="3429000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3734260" cy="8309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1312" y="1379594"/>
            <a:ext cx="5809488" cy="520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b="1" dirty="0"/>
              <a:t>Living things and their </a:t>
            </a:r>
            <a:r>
              <a:rPr lang="en-GB" b="1" dirty="0" smtClean="0"/>
              <a:t>habitats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Grouping </a:t>
            </a:r>
            <a:r>
              <a:rPr lang="en-GB" dirty="0"/>
              <a:t>living things        </a:t>
            </a:r>
            <a:endParaRPr lang="en-GB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Classifying vertebrate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Classification Keys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Local </a:t>
            </a:r>
            <a:r>
              <a:rPr lang="en-GB" dirty="0"/>
              <a:t>habitat survey </a:t>
            </a:r>
            <a:endParaRPr lang="en-GB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Environmental change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b="1" dirty="0"/>
          </a:p>
          <a:p>
            <a:pPr lvl="0" algn="l"/>
            <a:r>
              <a:rPr lang="en-GB" b="1" dirty="0" smtClean="0"/>
              <a:t>Animals </a:t>
            </a:r>
            <a:r>
              <a:rPr lang="en-GB" b="1" dirty="0"/>
              <a:t>including </a:t>
            </a:r>
            <a:r>
              <a:rPr lang="en-GB" b="1" dirty="0" smtClean="0"/>
              <a:t>humans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Digestive </a:t>
            </a:r>
            <a:r>
              <a:rPr lang="en-GB" dirty="0"/>
              <a:t>system </a:t>
            </a:r>
            <a:r>
              <a:rPr lang="en-GB" dirty="0" smtClean="0"/>
              <a:t>Parts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Digestive </a:t>
            </a:r>
            <a:r>
              <a:rPr lang="en-GB" dirty="0"/>
              <a:t>system </a:t>
            </a:r>
            <a:r>
              <a:rPr lang="en-GB" dirty="0" smtClean="0"/>
              <a:t>function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Types </a:t>
            </a:r>
            <a:r>
              <a:rPr lang="en-GB" dirty="0"/>
              <a:t>and Functions of teeth </a:t>
            </a:r>
            <a:endParaRPr lang="en-GB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Tooth </a:t>
            </a:r>
            <a:r>
              <a:rPr lang="en-GB" dirty="0"/>
              <a:t>decay enquiry parts 1 and </a:t>
            </a:r>
            <a:r>
              <a:rPr lang="en-GB" dirty="0" smtClean="0"/>
              <a:t>2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Food </a:t>
            </a:r>
            <a:r>
              <a:rPr lang="en-GB" dirty="0"/>
              <a:t>chains</a:t>
            </a:r>
          </a:p>
          <a:p>
            <a:pPr algn="l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96" y="1126160"/>
            <a:ext cx="3075544" cy="2052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796" y="3558540"/>
            <a:ext cx="3144375" cy="28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660400" y="330200"/>
            <a:ext cx="9144000" cy="1130830"/>
          </a:xfrm>
        </p:spPr>
        <p:txBody>
          <a:bodyPr/>
          <a:lstStyle/>
          <a:p>
            <a:r>
              <a:rPr lang="en-GB" dirty="0" smtClean="0"/>
              <a:t>History – The  Romans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60426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dirty="0" smtClean="0"/>
              <a:t>Working as a historian/</a:t>
            </a:r>
            <a:r>
              <a:rPr lang="en-GB" dirty="0" err="1" smtClean="0"/>
              <a:t>archeologist</a:t>
            </a:r>
            <a:endParaRPr lang="en-GB" dirty="0"/>
          </a:p>
          <a:p>
            <a:pPr lvl="0" algn="l"/>
            <a:r>
              <a:rPr lang="en-GB" dirty="0"/>
              <a:t>Roman invasion of Great Britain</a:t>
            </a:r>
          </a:p>
          <a:p>
            <a:pPr lvl="0" algn="l"/>
            <a:r>
              <a:rPr lang="en-GB" dirty="0"/>
              <a:t>Placing events on a timeline</a:t>
            </a:r>
          </a:p>
          <a:p>
            <a:pPr lvl="0" algn="l"/>
            <a:r>
              <a:rPr lang="en-GB" dirty="0"/>
              <a:t>Asking questions about the past and answering them using different sources of evidence.</a:t>
            </a:r>
          </a:p>
          <a:p>
            <a:pPr lvl="0" algn="l"/>
            <a:r>
              <a:rPr lang="en-GB" dirty="0"/>
              <a:t>Describe different accounts of historical events.</a:t>
            </a:r>
          </a:p>
          <a:p>
            <a:pPr lvl="0" algn="l"/>
            <a:r>
              <a:rPr lang="en-GB" dirty="0"/>
              <a:t>Write in role to describe the Roman’s ideologies, beliefs, and attitudes towards gender </a:t>
            </a:r>
            <a:r>
              <a:rPr lang="en-GB" dirty="0" smtClean="0"/>
              <a:t>differences.</a:t>
            </a:r>
          </a:p>
          <a:p>
            <a:pPr lvl="0" algn="l"/>
            <a:r>
              <a:rPr lang="en-GB" dirty="0" smtClean="0"/>
              <a:t>Use </a:t>
            </a:r>
            <a:r>
              <a:rPr lang="en-GB" dirty="0"/>
              <a:t>appropriate vocabulary to talk about history</a:t>
            </a:r>
            <a:r>
              <a:rPr lang="en-GB" dirty="0" smtClean="0"/>
              <a:t>.</a:t>
            </a:r>
          </a:p>
          <a:p>
            <a:pPr lvl="0" algn="l"/>
            <a:r>
              <a:rPr lang="en-GB" dirty="0" smtClean="0"/>
              <a:t>Understand what the Romans did for us. </a:t>
            </a:r>
            <a:endParaRPr lang="en-GB" dirty="0"/>
          </a:p>
          <a:p>
            <a:pPr algn="l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040" y="1946080"/>
            <a:ext cx="4334480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7908" y="1809726"/>
            <a:ext cx="7743092" cy="1655762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en-GB" sz="11200" b="1" dirty="0"/>
              <a:t>United Kingdom and  Europe </a:t>
            </a:r>
            <a:endParaRPr lang="en-GB" sz="11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1200" dirty="0"/>
              <a:t>To ask and answer questions about what a settlement is and to understand where and why the first people settled in Britain.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1200" dirty="0"/>
              <a:t>To understand where Italy and Rome are in relation to United Kingdom.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1200" dirty="0"/>
              <a:t>Locate Europe using Google Earth, Atlases and globes.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1200" dirty="0"/>
              <a:t>Use aerial photographs, compasses and grids to locate Europe in relation to the United Kingdom.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1200" dirty="0"/>
              <a:t>Use Google Earth and Atlases to explore the human and physical features of Europe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05608" y="360484"/>
            <a:ext cx="6447692" cy="995363"/>
          </a:xfrm>
        </p:spPr>
        <p:txBody>
          <a:bodyPr/>
          <a:lstStyle/>
          <a:p>
            <a:r>
              <a:rPr lang="en-GB" dirty="0" smtClean="0"/>
              <a:t>Geography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306" t="7633" r="20286" b="8001"/>
          <a:stretch/>
        </p:blipFill>
        <p:spPr>
          <a:xfrm>
            <a:off x="8254218" y="716573"/>
            <a:ext cx="380619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5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876" y="457200"/>
            <a:ext cx="7397261" cy="1004155"/>
          </a:xfrm>
        </p:spPr>
        <p:txBody>
          <a:bodyPr/>
          <a:lstStyle/>
          <a:p>
            <a:r>
              <a:rPr lang="en-GB" dirty="0" smtClean="0"/>
              <a:t>Reading - Home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638" y="1698302"/>
            <a:ext cx="8748831" cy="477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/>
              <a:t>Reading for pleasure. </a:t>
            </a:r>
            <a:r>
              <a:rPr lang="en-GB" sz="3200" dirty="0" smtClean="0">
                <a:sym typeface="Wingdings" panose="05000000000000000000" pitchFamily="2" charset="2"/>
              </a:rPr>
              <a:t> </a:t>
            </a:r>
            <a:endParaRPr lang="en-GB" sz="3200" dirty="0" smtClean="0"/>
          </a:p>
          <a:p>
            <a:pPr algn="l"/>
            <a:r>
              <a:rPr lang="en-GB" sz="3200" dirty="0" smtClean="0"/>
              <a:t>Read at home 3 times a week to get a raffle ticket</a:t>
            </a:r>
            <a:endParaRPr lang="en-GB" sz="3200" dirty="0" smtClean="0">
              <a:sym typeface="Wingdings" panose="05000000000000000000" pitchFamily="2" charset="2"/>
            </a:endParaRPr>
          </a:p>
          <a:p>
            <a:pPr algn="l"/>
            <a:r>
              <a:rPr lang="en-GB" sz="3200" dirty="0" smtClean="0">
                <a:sym typeface="Wingdings" panose="05000000000000000000" pitchFamily="2" charset="2"/>
              </a:rPr>
              <a:t>Record this in your reading record. </a:t>
            </a:r>
          </a:p>
          <a:p>
            <a:pPr algn="l"/>
            <a:r>
              <a:rPr lang="en-GB" sz="3200" dirty="0" smtClean="0">
                <a:sym typeface="Wingdings" panose="05000000000000000000" pitchFamily="2" charset="2"/>
              </a:rPr>
              <a:t>Hand in every Guided Reading session to </a:t>
            </a:r>
            <a:r>
              <a:rPr lang="en-GB" sz="3200" dirty="0" smtClean="0">
                <a:sym typeface="Wingdings" panose="05000000000000000000" pitchFamily="2" charset="2"/>
              </a:rPr>
              <a:t>Miss Walsh</a:t>
            </a:r>
            <a:endParaRPr lang="en-GB" sz="3200" dirty="0" smtClean="0">
              <a:sym typeface="Wingdings" panose="05000000000000000000" pitchFamily="2" charset="2"/>
            </a:endParaRPr>
          </a:p>
          <a:p>
            <a:pPr algn="l"/>
            <a:r>
              <a:rPr lang="en-GB" sz="3200" dirty="0" smtClean="0">
                <a:sym typeface="Wingdings" panose="05000000000000000000" pitchFamily="2" charset="2"/>
              </a:rPr>
              <a:t>Raffle ticket drawn in special mentions assembly every Friday.</a:t>
            </a:r>
          </a:p>
          <a:p>
            <a:pPr algn="l"/>
            <a:r>
              <a:rPr lang="en-GB" sz="3200" dirty="0" smtClean="0">
                <a:sym typeface="Wingdings" panose="05000000000000000000" pitchFamily="2" charset="2"/>
              </a:rPr>
              <a:t>   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098" t="14507" r="23240" b="10282"/>
          <a:stretch/>
        </p:blipFill>
        <p:spPr>
          <a:xfrm>
            <a:off x="8968740" y="1060097"/>
            <a:ext cx="3223260" cy="45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576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Year 4 Meet the Teacher 2024/25</vt:lpstr>
      <vt:lpstr>Where we are </vt:lpstr>
      <vt:lpstr>PowerPoint Presentation</vt:lpstr>
      <vt:lpstr>PowerPoint Presentation</vt:lpstr>
      <vt:lpstr>Reading – School  </vt:lpstr>
      <vt:lpstr>Science</vt:lpstr>
      <vt:lpstr>History – The  Romans</vt:lpstr>
      <vt:lpstr>Geography </vt:lpstr>
      <vt:lpstr>Reading - Home</vt:lpstr>
      <vt:lpstr>Times Tables</vt:lpstr>
      <vt:lpstr>School Website</vt:lpstr>
      <vt:lpstr>PowerPoint Presentation</vt:lpstr>
      <vt:lpstr>PowerPoint Presentation</vt:lpstr>
      <vt:lpstr>Any Questions? </vt:lpstr>
    </vt:vector>
  </TitlesOfParts>
  <Company>Rudyard Kipling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Meet the Teacher 2024/25</dc:title>
  <dc:creator>Stephen Jones</dc:creator>
  <cp:lastModifiedBy>Lois Walsh</cp:lastModifiedBy>
  <cp:revision>32</cp:revision>
  <dcterms:created xsi:type="dcterms:W3CDTF">2024-09-05T15:38:56Z</dcterms:created>
  <dcterms:modified xsi:type="dcterms:W3CDTF">2024-09-16T07:21:10Z</dcterms:modified>
</cp:coreProperties>
</file>